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E2"/>
    <a:srgbClr val="E74E0F"/>
    <a:srgbClr val="E64011"/>
    <a:srgbClr val="E40076"/>
    <a:srgbClr val="91004D"/>
    <a:srgbClr val="601766"/>
    <a:srgbClr val="213A8E"/>
    <a:srgbClr val="93C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CA1078-2A2F-443C-A7E9-7EB841B814E4}" type="datetimeFigureOut">
              <a:rPr lang="fr-FR"/>
              <a:pPr>
                <a:defRPr/>
              </a:pPr>
              <a:t>06/02/2015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292B77-5F47-4941-8F88-FDC1AA949E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912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solidFill>
          <a:srgbClr val="E74E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3080" y="3068960"/>
            <a:ext cx="7847352" cy="1224136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2"/>
          </p:nvPr>
        </p:nvSpPr>
        <p:spPr>
          <a:xfrm>
            <a:off x="611188" y="4857534"/>
            <a:ext cx="4464868" cy="9350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1400" cap="all" baseline="0">
                <a:solidFill>
                  <a:schemeClr val="bg1"/>
                </a:solidFill>
              </a:defRPr>
            </a:lvl1pPr>
            <a:lvl2pPr>
              <a:defRPr cap="all"/>
            </a:lvl2pPr>
          </a:lstStyle>
          <a:p>
            <a:pPr lvl="0"/>
            <a:r>
              <a:rPr lang="fr-FR" alt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611188" y="1773238"/>
            <a:ext cx="7848600" cy="1150937"/>
          </a:xfrm>
        </p:spPr>
        <p:txBody>
          <a:bodyPr/>
          <a:lstStyle>
            <a:lvl1pPr>
              <a:lnSpc>
                <a:spcPct val="100000"/>
              </a:lnSpc>
              <a:defRPr sz="2800" b="1" cap="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612775" y="57562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</p:spTree>
    <p:extLst>
      <p:ext uri="{BB962C8B-B14F-4D97-AF65-F5344CB8AC3E}">
        <p14:creationId xmlns:p14="http://schemas.microsoft.com/office/powerpoint/2010/main" val="363890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CDA0F-8F24-429B-81BE-8451CB89B0C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315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FA9F6-1634-4023-829A-FBAEFE0C1D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75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4" t="82741"/>
          <a:stretch>
            <a:fillRect/>
          </a:stretch>
        </p:blipFill>
        <p:spPr bwMode="auto">
          <a:xfrm>
            <a:off x="7843838" y="5678488"/>
            <a:ext cx="1304925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6"/>
          <p:cNvSpPr>
            <a:spLocks noGrp="1"/>
          </p:cNvSpPr>
          <p:nvPr>
            <p:ph type="title"/>
          </p:nvPr>
        </p:nvSpPr>
        <p:spPr>
          <a:xfrm>
            <a:off x="323528" y="2590561"/>
            <a:ext cx="8090452" cy="478178"/>
          </a:xfrm>
        </p:spPr>
        <p:txBody>
          <a:bodyPr anchor="ctr">
            <a:noAutofit/>
          </a:bodyPr>
          <a:lstStyle>
            <a:lvl1pPr>
              <a:defRPr lang="fr-FR" sz="3000" b="1" cap="all" baseline="0" smtClean="0">
                <a:solidFill>
                  <a:srgbClr val="E74E0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323528" y="3357315"/>
            <a:ext cx="4346036" cy="28770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 cap="all" baseline="0">
                <a:solidFill>
                  <a:srgbClr val="E74E0F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323528" y="3755380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cap="all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2"/>
          </p:nvPr>
        </p:nvSpPr>
        <p:spPr>
          <a:xfrm>
            <a:off x="323528" y="4053443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8" name="Espace réservé du texte 15"/>
          <p:cNvSpPr>
            <a:spLocks noGrp="1"/>
          </p:cNvSpPr>
          <p:nvPr>
            <p:ph type="body" sz="quarter" idx="13"/>
          </p:nvPr>
        </p:nvSpPr>
        <p:spPr>
          <a:xfrm>
            <a:off x="323528" y="4351506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323528" y="4649570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59796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7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9390-9098-4406-A7FA-577CDEB2711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853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23850" y="1916832"/>
            <a:ext cx="8424614" cy="1035546"/>
          </a:xfrm>
        </p:spPr>
        <p:txBody>
          <a:bodyPr anchor="b"/>
          <a:lstStyle>
            <a:lvl1pPr algn="l">
              <a:lnSpc>
                <a:spcPct val="100000"/>
              </a:lnSpc>
              <a:defRPr sz="2600"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23850" y="3068960"/>
            <a:ext cx="8424614" cy="1032520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 b="1" cap="none" normalizeH="0" baseline="0">
                <a:solidFill>
                  <a:srgbClr val="606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7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92384-D0E9-471D-8B1A-503E4F68248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78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276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23850" y="837531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3BF7-04BF-4884-9084-537BB5D9C62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846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276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 smtClean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1206197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1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9A5AD-1B87-46C0-8BBB-40B4FAAB142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69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837531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24E-DF9D-4614-A5A4-6D2FA59494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39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1186086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D50A-434C-4863-A534-48CE0B00DC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42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323851" y="1125563"/>
            <a:ext cx="4032126" cy="5032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lang="fr-FR" sz="1800" b="1" cap="none" baseline="0" dirty="0" smtClean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Espace réservé du texte 7"/>
          <p:cNvSpPr>
            <a:spLocks noGrp="1"/>
          </p:cNvSpPr>
          <p:nvPr>
            <p:ph type="body" sz="quarter" idx="15"/>
          </p:nvPr>
        </p:nvSpPr>
        <p:spPr>
          <a:xfrm>
            <a:off x="4716016" y="1124744"/>
            <a:ext cx="4032126" cy="50323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e la date 6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9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4" name="Espace réservé du numéro de diapositiv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D01B-90C6-46EF-88AD-159AA5F400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4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2748-042E-4837-A76D-3AEDF6935E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4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31" t="84604" r="1775" b="2682"/>
          <a:stretch>
            <a:fillRect/>
          </a:stretch>
        </p:blipFill>
        <p:spPr bwMode="auto">
          <a:xfrm>
            <a:off x="7837488" y="5805488"/>
            <a:ext cx="110648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850" y="249238"/>
            <a:ext cx="8426450" cy="94773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 </a:t>
            </a:r>
            <a:endParaRPr lang="fr-FR" dirty="0"/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23850" y="1600200"/>
            <a:ext cx="84264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79838" y="6203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650" y="6229350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23850" y="6203950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536491A4-94CC-49E8-A160-8BE40354726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69" r:id="rId10"/>
    <p:sldLayoutId id="2147483879" r:id="rId11"/>
    <p:sldLayoutId id="2147483880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 cap="all">
          <a:solidFill>
            <a:srgbClr val="E74E0F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algn="just" rtl="0" eaLnBrk="1" fontAlgn="base" hangingPunct="1">
        <a:lnSpc>
          <a:spcPct val="150000"/>
        </a:lnSpc>
        <a:spcBef>
          <a:spcPts val="600"/>
        </a:spcBef>
        <a:spcAft>
          <a:spcPts val="600"/>
        </a:spcAft>
        <a:buClr>
          <a:srgbClr val="E74E0F"/>
        </a:buClr>
        <a:buFont typeface="Arial" charset="0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66700" indent="-266700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534988" indent="-268288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801688" indent="-266700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77913" indent="-276225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2775" y="3068638"/>
            <a:ext cx="7847013" cy="1223962"/>
          </a:xfrm>
        </p:spPr>
        <p:txBody>
          <a:bodyPr/>
          <a:lstStyle/>
          <a:p>
            <a:pPr algn="ctr">
              <a:defRPr/>
            </a:pPr>
            <a:r>
              <a:rPr lang="fr-FR" dirty="0" smtClean="0"/>
              <a:t>TRAITER LES ADRESSES ABSENTES DES REFERENTIELS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 smtClean="0"/>
              <a:t>REUNION SNA </a:t>
            </a:r>
            <a:r>
              <a:rPr lang="fr-FR" smtClean="0"/>
              <a:t>/ OPERATEURS</a:t>
            </a:r>
            <a:endParaRPr lang="fr-FR" dirty="0"/>
          </a:p>
        </p:txBody>
      </p:sp>
      <p:sp>
        <p:nvSpPr>
          <p:cNvPr id="8" name="Espace réservé du texte 2"/>
          <p:cNvSpPr>
            <a:spLocks noGrp="1"/>
          </p:cNvSpPr>
          <p:nvPr/>
        </p:nvSpPr>
        <p:spPr bwMode="auto">
          <a:xfrm>
            <a:off x="611560" y="4365104"/>
            <a:ext cx="4465637" cy="64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Pôle Services </a:t>
            </a:r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C</a:t>
            </a: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ourrier Colis</a:t>
            </a:r>
          </a:p>
          <a:p>
            <a:pPr eaLnBrk="1" hangingPunct="1">
              <a:defRPr/>
            </a:pP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DIISO / SNA</a:t>
            </a:r>
            <a:endParaRPr lang="fr-FR" dirty="0">
              <a:solidFill>
                <a:schemeClr val="bg1"/>
              </a:solidFill>
              <a:ea typeface="Verdana" panose="020B0604030504040204" pitchFamily="34" charset="0"/>
            </a:endParaRPr>
          </a:p>
        </p:txBody>
      </p:sp>
      <p:sp>
        <p:nvSpPr>
          <p:cNvPr id="9" name="Espace réservé de la date 3"/>
          <p:cNvSpPr>
            <a:spLocks noGrp="1"/>
          </p:cNvSpPr>
          <p:nvPr/>
        </p:nvSpPr>
        <p:spPr bwMode="auto">
          <a:xfrm>
            <a:off x="611560" y="5013176"/>
            <a:ext cx="213196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06/02/2015</a:t>
            </a:r>
          </a:p>
        </p:txBody>
      </p:sp>
      <p:sp>
        <p:nvSpPr>
          <p:cNvPr id="10" name="Espace réservé de la date 3"/>
          <p:cNvSpPr txBox="1">
            <a:spLocks/>
          </p:cNvSpPr>
          <p:nvPr/>
        </p:nvSpPr>
        <p:spPr bwMode="auto">
          <a:xfrm>
            <a:off x="611560" y="6039290"/>
            <a:ext cx="6264696" cy="41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fr-FR" sz="1200" b="1" i="1" dirty="0" smtClean="0">
                <a:solidFill>
                  <a:schemeClr val="bg1"/>
                </a:solidFill>
                <a:latin typeface="Verdana"/>
                <a:ea typeface="Calibri"/>
              </a:rPr>
              <a:t>Classé</a:t>
            </a:r>
            <a:r>
              <a:rPr lang="fr-FR" sz="1200" b="1" i="1" dirty="0">
                <a:solidFill>
                  <a:schemeClr val="bg1"/>
                </a:solidFill>
                <a:latin typeface="Verdana"/>
                <a:ea typeface="Calibri"/>
              </a:rPr>
              <a:t> </a:t>
            </a:r>
            <a:r>
              <a:rPr lang="fr-FR" sz="1200" b="1" i="1" dirty="0" smtClean="0">
                <a:solidFill>
                  <a:schemeClr val="bg1"/>
                </a:solidFill>
                <a:latin typeface="Verdana"/>
                <a:ea typeface="Calibri"/>
              </a:rPr>
              <a:t>C0</a:t>
            </a:r>
            <a:endParaRPr lang="fr-FR" sz="1200" b="1" dirty="0">
              <a:solidFill>
                <a:schemeClr val="bg1"/>
              </a:solidFill>
              <a:latin typeface="Calibri"/>
              <a:ea typeface="Calibri"/>
            </a:endParaRPr>
          </a:p>
          <a:p>
            <a:pPr>
              <a:spcAft>
                <a:spcPts val="0"/>
              </a:spcAft>
            </a:pPr>
            <a:r>
              <a:rPr lang="fr-FR" sz="1100" i="1" dirty="0">
                <a:solidFill>
                  <a:schemeClr val="bg1"/>
                </a:solidFill>
                <a:latin typeface="Verdana"/>
                <a:ea typeface="Calibri"/>
              </a:rPr>
              <a:t>C0-Public ; C1-Interne ; C2-Restreint ; C3-Confidentiel ; </a:t>
            </a:r>
            <a:r>
              <a:rPr lang="fr-FR" sz="1000" i="1" dirty="0">
                <a:solidFill>
                  <a:schemeClr val="bg1"/>
                </a:solidFill>
                <a:latin typeface="Verdana"/>
                <a:ea typeface="Calibri"/>
              </a:rPr>
              <a:t>C4-Secret</a:t>
            </a:r>
            <a:endParaRPr lang="fr-FR" sz="1000" dirty="0">
              <a:solidFill>
                <a:schemeClr val="bg1"/>
              </a:solidFill>
              <a:latin typeface="Calibri"/>
              <a:ea typeface="Calibri"/>
            </a:endParaRPr>
          </a:p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FR" altLang="fr-FR" sz="1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7216" cy="947992"/>
          </a:xfrm>
        </p:spPr>
        <p:txBody>
          <a:bodyPr/>
          <a:lstStyle/>
          <a:p>
            <a:r>
              <a:rPr lang="fr-FR" dirty="0" smtClean="0"/>
              <a:t>1. Traitement du fichier initial des 75 000 adresses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426450" cy="2116832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fr-FR" dirty="0" smtClean="0"/>
              <a:t>RETOUR DES OPERATEURS SUR RENVOI RESULTAT DE JUILLET ?</a:t>
            </a:r>
          </a:p>
          <a:p>
            <a:pPr marL="342900" indent="-342900">
              <a:buAutoNum type="arabicPeriod"/>
            </a:pPr>
            <a:r>
              <a:rPr lang="fr-FR" dirty="0" smtClean="0"/>
              <a:t>Solde des 27 000 ADRESSES NON RECONNUES:</a:t>
            </a:r>
          </a:p>
          <a:p>
            <a:pPr marL="609600" lvl="1" indent="-342900">
              <a:buAutoNum type="arabicPeriod"/>
            </a:pPr>
            <a:r>
              <a:rPr lang="fr-FR" dirty="0" smtClean="0"/>
              <a:t>Estimation d’adresses qui seraient à créer dans le référentiel: de 20 à 30 %</a:t>
            </a:r>
          </a:p>
          <a:p>
            <a:pPr marL="609600" lvl="1" indent="-342900">
              <a:buAutoNum type="arabicPeriod"/>
            </a:pPr>
            <a:r>
              <a:rPr lang="fr-FR" dirty="0" smtClean="0"/>
              <a:t>Report du programme de validation directe par les Facteurs (pas avant juin 2015)</a:t>
            </a:r>
          </a:p>
          <a:p>
            <a:pPr marL="609600" lvl="1" indent="-342900">
              <a:buAutoNum type="arabicPeriod"/>
            </a:pPr>
            <a:r>
              <a:rPr lang="fr-FR" dirty="0" smtClean="0"/>
              <a:t>En attendant, continuer à passer les demandes de création via le SAV du SNA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06/02/2015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Rencontre  </a:t>
            </a:r>
            <a:r>
              <a:rPr lang="fr-FR" dirty="0" err="1" smtClean="0"/>
              <a:t>sna</a:t>
            </a:r>
            <a:r>
              <a:rPr lang="fr-FR" dirty="0" smtClean="0"/>
              <a:t>  operateurs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16627"/>
              </p:ext>
            </p:extLst>
          </p:nvPr>
        </p:nvGraphicFramePr>
        <p:xfrm>
          <a:off x="683568" y="3212976"/>
          <a:ext cx="7556498" cy="2476500"/>
        </p:xfrm>
        <a:graphic>
          <a:graphicData uri="http://schemas.openxmlformats.org/drawingml/2006/table">
            <a:tbl>
              <a:tblPr/>
              <a:tblGrid>
                <a:gridCol w="989768"/>
                <a:gridCol w="583709"/>
                <a:gridCol w="561503"/>
                <a:gridCol w="609088"/>
                <a:gridCol w="609088"/>
                <a:gridCol w="672535"/>
                <a:gridCol w="713775"/>
                <a:gridCol w="761360"/>
                <a:gridCol w="761360"/>
                <a:gridCol w="761360"/>
                <a:gridCol w="532952"/>
              </a:tblGrid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Nom Opérateur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HEXACLE Trouvé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Vide sur voie numérotée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à Valider La Poste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Vide sur Voie sans N°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Adresses à vérifier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Voies non trouvées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Plusieurs voies possibles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= N° Voirie 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 TOTAL AD EN  SORTIE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 ad TOTAL EN ENTREE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AXIONE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NUMERICABLE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0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2. LE WEB SERVICE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493095"/>
          </a:xfrm>
        </p:spPr>
        <p:txBody>
          <a:bodyPr/>
          <a:lstStyle/>
          <a:p>
            <a:r>
              <a:rPr lang="fr-FR" dirty="0" smtClean="0"/>
              <a:t>1. Le Web Service permet des échanges en temps réel, adresse par adresse. Il n’est pas prévu d’envoi de liste groupée. Mais quel est votre besoin en ce domaine ?</a:t>
            </a:r>
          </a:p>
          <a:p>
            <a:r>
              <a:rPr lang="fr-FR" dirty="0" smtClean="0"/>
              <a:t>2. Retour d’Information suite à une demande de création en Web Service:</a:t>
            </a:r>
          </a:p>
          <a:p>
            <a:pPr>
              <a:lnSpc>
                <a:spcPct val="100000"/>
              </a:lnSpc>
            </a:pPr>
            <a:r>
              <a:rPr lang="fr-FR" dirty="0"/>
              <a:t>	</a:t>
            </a:r>
            <a:r>
              <a:rPr lang="fr-FR" dirty="0" smtClean="0"/>
              <a:t>- interrogation par l’application cliente des demandes envoyées,</a:t>
            </a:r>
          </a:p>
          <a:p>
            <a:pPr>
              <a:lnSpc>
                <a:spcPct val="100000"/>
              </a:lnSpc>
            </a:pPr>
            <a:r>
              <a:rPr lang="fr-FR" dirty="0"/>
              <a:t>	</a:t>
            </a:r>
            <a:r>
              <a:rPr lang="fr-FR" dirty="0" smtClean="0"/>
              <a:t>- information </a:t>
            </a:r>
            <a:r>
              <a:rPr lang="fr-FR" dirty="0" smtClean="0"/>
              <a:t>restituée = Demande confirmée (création) ou refusée. Pour l’instant, pas de motif de refus, ni d’état intermédiaire de la demande.</a:t>
            </a:r>
          </a:p>
          <a:p>
            <a:r>
              <a:rPr lang="fr-FR" dirty="0" smtClean="0"/>
              <a:t>3. Contrat d’Interface de Web </a:t>
            </a:r>
            <a:r>
              <a:rPr lang="fr-FR" dirty="0" smtClean="0"/>
              <a:t>Services: </a:t>
            </a:r>
            <a:r>
              <a:rPr lang="fr-FR" dirty="0" smtClean="0"/>
              <a:t>disponible </a:t>
            </a:r>
            <a:r>
              <a:rPr lang="fr-FR" dirty="0" smtClean="0"/>
              <a:t>courant mars</a:t>
            </a:r>
            <a:endParaRPr lang="fr-FR" dirty="0" smtClean="0"/>
          </a:p>
          <a:p>
            <a:r>
              <a:rPr lang="fr-FR" dirty="0" smtClean="0"/>
              <a:t>4. Ouverture du service: second semestre.</a:t>
            </a:r>
          </a:p>
          <a:p>
            <a:r>
              <a:rPr lang="fr-FR" dirty="0" smtClean="0"/>
              <a:t>5. En attendant: solution possible à partir de juillet: alimentation des demandes par fichier, mais pas de retour autre que la création dans HEXACLE mensuel.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7" name="Espace réservé du pied de page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</a:t>
            </a:r>
            <a:r>
              <a:rPr lang="fr-FR" dirty="0"/>
              <a:t>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  <p:sp>
        <p:nvSpPr>
          <p:cNvPr id="8" name="Espace réservé de la date 3"/>
          <p:cNvSpPr txBox="1">
            <a:spLocks/>
          </p:cNvSpPr>
          <p:nvPr/>
        </p:nvSpPr>
        <p:spPr>
          <a:xfrm>
            <a:off x="389888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06/02/2015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08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 LE CODE ETENDU DE L’ADRESSE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fr-FR" dirty="0" smtClean="0"/>
              <a:t>Les opérateurs utilisent le CEA N° (HEXACLE)</a:t>
            </a:r>
            <a:endParaRPr lang="fr-FR" dirty="0"/>
          </a:p>
          <a:p>
            <a:pPr marL="342900" indent="-342900">
              <a:buAutoNum type="arabicPeriod"/>
            </a:pPr>
            <a:r>
              <a:rPr lang="fr-FR" dirty="0" smtClean="0"/>
              <a:t>Ce CEA n’est pas la localisation la plus fine: derrière un numéro, on peut avoir 1 ou des Bâtiments, Entrées…</a:t>
            </a:r>
          </a:p>
          <a:p>
            <a:pPr marL="342900" indent="-342900">
              <a:buAutoNum type="arabicPeriod"/>
            </a:pPr>
            <a:r>
              <a:rPr lang="fr-FR" dirty="0" smtClean="0"/>
              <a:t>Pour l’instant, nous n’avons pas mis en œuvre la pérennité au N° (prévu pour juin).</a:t>
            </a:r>
          </a:p>
          <a:p>
            <a:pPr marL="342900" indent="-342900">
              <a:buAutoNum type="arabicPeriod"/>
            </a:pPr>
            <a:r>
              <a:rPr lang="fr-FR" dirty="0" smtClean="0"/>
              <a:t>Ainsi, des N° avec extension peuvent être supprimés s’il s’avère qu’ils correspondent à des informations de Ligne 3 (exemple: 6A et 6B qui correspondent en fait au 6 Bâtiment A et 6 Bâtiment B). Le fichier HEXALIGNE3 donne bien l’information la plus fine.</a:t>
            </a:r>
          </a:p>
          <a:p>
            <a:pPr marL="342900" indent="-342900">
              <a:buAutoNum type="arabicPeriod"/>
            </a:pPr>
            <a:r>
              <a:rPr lang="fr-FR" dirty="0" smtClean="0"/>
              <a:t>La pérennité à la voie (changement de libellé voie) existe: elle est présente dans HEXAVIA via les synonymes.</a:t>
            </a:r>
          </a:p>
          <a:p>
            <a:pPr marL="342900" indent="-342900">
              <a:buAutoNum type="arabicPeriod"/>
            </a:pP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7" name="Espace réservé de la date 3"/>
          <p:cNvSpPr txBox="1">
            <a:spLocks/>
          </p:cNvSpPr>
          <p:nvPr/>
        </p:nvSpPr>
        <p:spPr>
          <a:xfrm>
            <a:off x="389888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06/02/2015</a:t>
            </a:r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>
          <a:xfrm>
            <a:off x="908050" y="6196300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53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d’INCOHERENCE DE LOCALISATION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fr-FR" dirty="0" smtClean="0"/>
              <a:t>Un côté d’une avenue dans un mauvais arrondissement. Ces cas sont extrêmement rares, sont issus d’un historique où le tri était manuel. Il est, après plusieurs années, difficile de « refaire déménager » les habitants.</a:t>
            </a:r>
          </a:p>
          <a:p>
            <a:pPr marL="342900" indent="-342900">
              <a:buAutoNum type="arabicPeriod"/>
            </a:pPr>
            <a:r>
              <a:rPr lang="fr-FR" dirty="0" smtClean="0"/>
              <a:t>Si l’on décide, avec la commune, de rétablir une situation normale, l’HEXACLE ne change pas. Seule la voie est « rattachée » à un autre couple L5/L6.</a:t>
            </a:r>
          </a:p>
          <a:p>
            <a:pPr marL="342900" indent="-342900">
              <a:buAutoNum type="arabicPeriod"/>
            </a:pPr>
            <a:r>
              <a:rPr lang="fr-FR" dirty="0" smtClean="0"/>
              <a:t>Sur le cas particulier de Marseille, l’affaire a été remontée au Centre Courrier, qui se rapproche de la Mairie du 4</a:t>
            </a:r>
            <a:r>
              <a:rPr lang="fr-FR" baseline="30000" dirty="0" smtClean="0"/>
              <a:t>ème</a:t>
            </a:r>
            <a:r>
              <a:rPr lang="fr-FR" dirty="0" smtClean="0"/>
              <a:t> et du 9</a:t>
            </a:r>
            <a:r>
              <a:rPr lang="fr-FR" baseline="30000" dirty="0" smtClean="0"/>
              <a:t>ème</a:t>
            </a:r>
            <a:r>
              <a:rPr lang="fr-FR" dirty="0" smtClean="0"/>
              <a:t> pour trouver une solution.</a:t>
            </a:r>
          </a:p>
          <a:p>
            <a:pPr marL="342900" indent="-342900">
              <a:buAutoNum type="arabicPeriod"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06/02/2015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7" name="Espace réservé du pied de page 4"/>
          <p:cNvSpPr txBox="1">
            <a:spLocks/>
          </p:cNvSpPr>
          <p:nvPr/>
        </p:nvSpPr>
        <p:spPr>
          <a:xfrm>
            <a:off x="908050" y="6196300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87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Autres points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426450" cy="5400600"/>
          </a:xfrm>
        </p:spPr>
        <p:txBody>
          <a:bodyPr/>
          <a:lstStyle/>
          <a:p>
            <a:r>
              <a:rPr lang="fr-FR" b="1" dirty="0" smtClean="0"/>
              <a:t>Qualification d’une adresse:</a:t>
            </a:r>
          </a:p>
          <a:p>
            <a:pPr>
              <a:lnSpc>
                <a:spcPct val="100000"/>
              </a:lnSpc>
            </a:pPr>
            <a:r>
              <a:rPr lang="fr-FR" dirty="0"/>
              <a:t>	</a:t>
            </a:r>
            <a:r>
              <a:rPr lang="fr-FR" dirty="0" smtClean="0"/>
              <a:t>- travail en cours au SNA, pour la fin de l’année</a:t>
            </a:r>
          </a:p>
          <a:p>
            <a:pPr>
              <a:lnSpc>
                <a:spcPct val="100000"/>
              </a:lnSpc>
            </a:pPr>
            <a:r>
              <a:rPr lang="fr-FR" dirty="0"/>
              <a:t>	</a:t>
            </a:r>
            <a:r>
              <a:rPr lang="fr-FR" dirty="0" smtClean="0"/>
              <a:t>- mais qu’entend-on par qualification d’un HEXACLE ? Un HEXACLE est toujours « sûr ». C’est le manque ou non d’information complémentaire (de type L3/L2) qui amène cette qualification dont on peut parler.</a:t>
            </a:r>
          </a:p>
          <a:p>
            <a:r>
              <a:rPr lang="fr-FR" b="1" dirty="0" smtClean="0"/>
              <a:t>Politique de Gestion des voies privées:</a:t>
            </a:r>
          </a:p>
          <a:p>
            <a:pPr>
              <a:lnSpc>
                <a:spcPct val="100000"/>
              </a:lnSpc>
            </a:pPr>
            <a:r>
              <a:rPr lang="fr-FR" dirty="0"/>
              <a:t>	D</a:t>
            </a:r>
            <a:r>
              <a:rPr lang="fr-FR" dirty="0" smtClean="0"/>
              <a:t>ans notre Base, toutes les voies habitées sont référencées, qu’elles soient officielles ou non (cas des lotissements). </a:t>
            </a:r>
          </a:p>
          <a:p>
            <a:pPr>
              <a:lnSpc>
                <a:spcPct val="100000"/>
              </a:lnSpc>
            </a:pPr>
            <a:r>
              <a:rPr lang="fr-FR" dirty="0"/>
              <a:t>	D</a:t>
            </a:r>
            <a:r>
              <a:rPr lang="fr-FR" dirty="0" smtClean="0"/>
              <a:t>e même pour les N°.</a:t>
            </a:r>
          </a:p>
          <a:p>
            <a:r>
              <a:rPr lang="fr-FR" b="1" dirty="0" smtClean="0"/>
              <a:t>BAL Déportées:  </a:t>
            </a:r>
          </a:p>
          <a:p>
            <a:pPr>
              <a:lnSpc>
                <a:spcPct val="100000"/>
              </a:lnSpc>
            </a:pPr>
            <a:r>
              <a:rPr lang="fr-FR" dirty="0" smtClean="0"/>
              <a:t>	les N° d’entrées… sont répertoriés. C’est la localisation de la batterie de BAL (Cidex par exemple) qui ne l’est </a:t>
            </a:r>
            <a:r>
              <a:rPr lang="fr-FR" dirty="0" smtClean="0"/>
              <a:t>pas (localisation interne La Poste uniquement).</a:t>
            </a:r>
            <a:endParaRPr lang="fr-FR" dirty="0" smtClean="0"/>
          </a:p>
          <a:p>
            <a:r>
              <a:rPr lang="fr-FR" b="1" dirty="0" smtClean="0"/>
              <a:t>INSTAURATION D’UNE NOUVELLE DEFINITION COMMUNE DE L’ADRESSE AVEC LE RESEAU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06/02/2015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Rencontre   </a:t>
            </a:r>
            <a:r>
              <a:rPr lang="fr-FR" dirty="0" err="1"/>
              <a:t>sna</a:t>
            </a:r>
            <a:r>
              <a:rPr lang="fr-FR" dirty="0"/>
              <a:t>  / operateurs</a:t>
            </a:r>
          </a:p>
        </p:txBody>
      </p:sp>
    </p:spTree>
    <p:extLst>
      <p:ext uri="{BB962C8B-B14F-4D97-AF65-F5344CB8AC3E}">
        <p14:creationId xmlns:p14="http://schemas.microsoft.com/office/powerpoint/2010/main" val="33600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P_PPT-orange">
  <a:themeElements>
    <a:clrScheme name="LP_PPT Orange">
      <a:dk1>
        <a:srgbClr val="606060"/>
      </a:dk1>
      <a:lt1>
        <a:sysClr val="window" lastClr="FFFFFF"/>
      </a:lt1>
      <a:dk2>
        <a:srgbClr val="606060"/>
      </a:dk2>
      <a:lt2>
        <a:srgbClr val="FFFFFF"/>
      </a:lt2>
      <a:accent1>
        <a:srgbClr val="820D28"/>
      </a:accent1>
      <a:accent2>
        <a:srgbClr val="C41A1B"/>
      </a:accent2>
      <a:accent3>
        <a:srgbClr val="E20613"/>
      </a:accent3>
      <a:accent4>
        <a:srgbClr val="E74E0F"/>
      </a:accent4>
      <a:accent5>
        <a:srgbClr val="ED7203"/>
      </a:accent5>
      <a:accent6>
        <a:srgbClr val="F29100"/>
      </a:accent6>
      <a:hlink>
        <a:srgbClr val="0000FF"/>
      </a:hlink>
      <a:folHlink>
        <a:srgbClr val="ED7203"/>
      </a:folHlink>
    </a:clrScheme>
    <a:fontScheme name="La Pos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LP_PPT-orange</Template>
  <TotalTime>1103</TotalTime>
  <Words>489</Words>
  <Application>Microsoft Office PowerPoint</Application>
  <PresentationFormat>Affichage à l'écran (4:3)</PresentationFormat>
  <Paragraphs>153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LP_PPT-orange</vt:lpstr>
      <vt:lpstr>Présentation PowerPoint</vt:lpstr>
      <vt:lpstr>1. Traitement du fichier initial des 75 000 adresses</vt:lpstr>
      <vt:lpstr>2. LE WEB SERVICE</vt:lpstr>
      <vt:lpstr>3. LE CODE ETENDU DE L’ADRESSE</vt:lpstr>
      <vt:lpstr>CAS d’INCOHERENCE DE LOCALISATION </vt:lpstr>
      <vt:lpstr>Autres points</vt:lpstr>
    </vt:vector>
  </TitlesOfParts>
  <Company>La Poste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VERONIQUE</dc:creator>
  <cp:lastModifiedBy>BARTIER PASCAL</cp:lastModifiedBy>
  <cp:revision>44</cp:revision>
  <dcterms:created xsi:type="dcterms:W3CDTF">2014-05-13T10:21:10Z</dcterms:created>
  <dcterms:modified xsi:type="dcterms:W3CDTF">2015-02-06T07:52:02Z</dcterms:modified>
</cp:coreProperties>
</file>