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E2"/>
    <a:srgbClr val="E74E0F"/>
    <a:srgbClr val="E64011"/>
    <a:srgbClr val="E40076"/>
    <a:srgbClr val="91004D"/>
    <a:srgbClr val="601766"/>
    <a:srgbClr val="213A8E"/>
    <a:srgbClr val="93C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CA1078-2A2F-443C-A7E9-7EB841B814E4}" type="datetimeFigureOut">
              <a:rPr lang="fr-FR"/>
              <a:pPr>
                <a:defRPr/>
              </a:pPr>
              <a:t>09/12/2014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292B77-5F47-4941-8F88-FDC1AA949E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912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solidFill>
          <a:srgbClr val="E74E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3080" y="3068960"/>
            <a:ext cx="7847352" cy="1224136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2"/>
          </p:nvPr>
        </p:nvSpPr>
        <p:spPr>
          <a:xfrm>
            <a:off x="611188" y="4857534"/>
            <a:ext cx="4464868" cy="9350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1400" cap="all" baseline="0">
                <a:solidFill>
                  <a:schemeClr val="bg1"/>
                </a:solidFill>
              </a:defRPr>
            </a:lvl1pPr>
            <a:lvl2pPr>
              <a:defRPr cap="all"/>
            </a:lvl2pPr>
          </a:lstStyle>
          <a:p>
            <a:pPr lvl="0"/>
            <a:r>
              <a:rPr lang="fr-FR" altLang="fr-FR" smtClean="0"/>
              <a:t>Modifiez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611188" y="1773238"/>
            <a:ext cx="7848600" cy="1150937"/>
          </a:xfrm>
        </p:spPr>
        <p:txBody>
          <a:bodyPr/>
          <a:lstStyle>
            <a:lvl1pPr>
              <a:lnSpc>
                <a:spcPct val="100000"/>
              </a:lnSpc>
              <a:defRPr sz="2800" b="1" cap="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612775" y="57562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</p:spTree>
    <p:extLst>
      <p:ext uri="{BB962C8B-B14F-4D97-AF65-F5344CB8AC3E}">
        <p14:creationId xmlns:p14="http://schemas.microsoft.com/office/powerpoint/2010/main" val="363890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CDA0F-8F24-429B-81BE-8451CB89B0C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315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FA9F6-1634-4023-829A-FBAEFE0C1D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75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4" t="82741"/>
          <a:stretch>
            <a:fillRect/>
          </a:stretch>
        </p:blipFill>
        <p:spPr bwMode="auto">
          <a:xfrm>
            <a:off x="7843838" y="5678488"/>
            <a:ext cx="1304925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6"/>
          <p:cNvSpPr>
            <a:spLocks noGrp="1"/>
          </p:cNvSpPr>
          <p:nvPr>
            <p:ph type="title"/>
          </p:nvPr>
        </p:nvSpPr>
        <p:spPr>
          <a:xfrm>
            <a:off x="323528" y="2590561"/>
            <a:ext cx="8090452" cy="478178"/>
          </a:xfrm>
        </p:spPr>
        <p:txBody>
          <a:bodyPr anchor="ctr">
            <a:noAutofit/>
          </a:bodyPr>
          <a:lstStyle>
            <a:lvl1pPr>
              <a:defRPr lang="fr-FR" sz="3000" b="1" cap="all" baseline="0" smtClean="0">
                <a:solidFill>
                  <a:srgbClr val="E74E0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323528" y="3357315"/>
            <a:ext cx="4346036" cy="28770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 cap="all" baseline="0">
                <a:solidFill>
                  <a:srgbClr val="E74E0F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323528" y="3755380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cap="all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2"/>
          </p:nvPr>
        </p:nvSpPr>
        <p:spPr>
          <a:xfrm>
            <a:off x="323528" y="4053443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8" name="Espace réservé du texte 15"/>
          <p:cNvSpPr>
            <a:spLocks noGrp="1"/>
          </p:cNvSpPr>
          <p:nvPr>
            <p:ph type="body" sz="quarter" idx="13"/>
          </p:nvPr>
        </p:nvSpPr>
        <p:spPr>
          <a:xfrm>
            <a:off x="323528" y="4351506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323528" y="4649570"/>
            <a:ext cx="4320000" cy="287997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59796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7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9390-9098-4406-A7FA-577CDEB2711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853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323850" y="1916832"/>
            <a:ext cx="8424614" cy="1035546"/>
          </a:xfrm>
        </p:spPr>
        <p:txBody>
          <a:bodyPr anchor="b"/>
          <a:lstStyle>
            <a:lvl1pPr algn="l">
              <a:lnSpc>
                <a:spcPct val="100000"/>
              </a:lnSpc>
              <a:defRPr sz="2600"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23850" y="3068960"/>
            <a:ext cx="8424614" cy="1032520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800" b="1" cap="none" normalizeH="0" baseline="0">
                <a:solidFill>
                  <a:srgbClr val="606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7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92384-D0E9-471D-8B1A-503E4F68248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78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276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23850" y="837531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3BF7-04BF-4884-9084-537BB5D9C62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846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2767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 smtClean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1206197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8" name="Espace réservé du numéro de diapositive 1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9A5AD-1B87-46C0-8BBB-40B4FAAB142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69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837531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924E-DF9D-4614-A5A4-6D2FA59494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39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 algn="l"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7"/>
          </p:nvPr>
        </p:nvSpPr>
        <p:spPr>
          <a:xfrm>
            <a:off x="323850" y="1186086"/>
            <a:ext cx="8424863" cy="503237"/>
          </a:xfrm>
        </p:spPr>
        <p:txBody>
          <a:bodyPr>
            <a:normAutofit/>
          </a:bodyPr>
          <a:lstStyle>
            <a:lvl1pPr algn="l">
              <a:lnSpc>
                <a:spcPts val="1600"/>
              </a:lnSpc>
              <a:spcAft>
                <a:spcPts val="0"/>
              </a:spcAft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D50A-434C-4863-A534-48CE0B00DC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42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23528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3"/>
          </p:nvPr>
        </p:nvSpPr>
        <p:spPr>
          <a:xfrm>
            <a:off x="4716016" y="1600201"/>
            <a:ext cx="4032448" cy="42770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323851" y="1125563"/>
            <a:ext cx="4032126" cy="5032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 lang="fr-FR" sz="1800" b="1" cap="none" baseline="0" dirty="0" smtClean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3" name="Espace réservé du texte 7"/>
          <p:cNvSpPr>
            <a:spLocks noGrp="1"/>
          </p:cNvSpPr>
          <p:nvPr>
            <p:ph type="body" sz="quarter" idx="15"/>
          </p:nvPr>
        </p:nvSpPr>
        <p:spPr>
          <a:xfrm>
            <a:off x="4716016" y="1124744"/>
            <a:ext cx="4032126" cy="503237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1800" b="1" cap="none" baseline="0"/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Espace réservé de la date 6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9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4" name="Espace réservé du numéro de diapositiv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D01B-90C6-46EF-88AD-159AA5F400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04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/>
        </p:nvCxnSpPr>
        <p:spPr>
          <a:xfrm>
            <a:off x="755650" y="6261100"/>
            <a:ext cx="0" cy="263525"/>
          </a:xfrm>
          <a:prstGeom prst="line">
            <a:avLst/>
          </a:prstGeom>
          <a:ln w="6350">
            <a:solidFill>
              <a:srgbClr val="606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23528" y="248760"/>
            <a:ext cx="8427216" cy="947992"/>
          </a:xfrm>
        </p:spPr>
        <p:txBody>
          <a:bodyPr/>
          <a:lstStyle>
            <a:lvl1pPr>
              <a:lnSpc>
                <a:spcPct val="100000"/>
              </a:lnSpc>
              <a:defRPr baseline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2748-042E-4837-A76D-3AEDF6935E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4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31" t="84604" r="1775" b="2682"/>
          <a:stretch>
            <a:fillRect/>
          </a:stretch>
        </p:blipFill>
        <p:spPr bwMode="auto">
          <a:xfrm>
            <a:off x="7837488" y="5805488"/>
            <a:ext cx="110648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850" y="249238"/>
            <a:ext cx="8426450" cy="94773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 </a:t>
            </a:r>
            <a:endParaRPr lang="fr-FR" dirty="0"/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23850" y="1600200"/>
            <a:ext cx="84264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79838" y="6203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dd/mm/aaaa</a:t>
            </a:r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650" y="6229350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fr-FR"/>
              <a:t>Titre de la présentation sur 2 lignes maximum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23850" y="6203950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536491A4-94CC-49E8-A160-8BE40354726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69" r:id="rId10"/>
    <p:sldLayoutId id="2147483879" r:id="rId11"/>
    <p:sldLayoutId id="2147483880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 cap="all">
          <a:solidFill>
            <a:srgbClr val="E74E0F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74E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93C01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algn="just" rtl="0" eaLnBrk="1" fontAlgn="base" hangingPunct="1">
        <a:lnSpc>
          <a:spcPct val="150000"/>
        </a:lnSpc>
        <a:spcBef>
          <a:spcPts val="600"/>
        </a:spcBef>
        <a:spcAft>
          <a:spcPts val="600"/>
        </a:spcAft>
        <a:buClr>
          <a:srgbClr val="E74E0F"/>
        </a:buClr>
        <a:buFont typeface="Arial" charset="0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66700" indent="-266700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534988" indent="-268288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801688" indent="-266700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77913" indent="-276225" algn="just" rtl="0" eaLnBrk="1" fontAlgn="base" hangingPunct="1">
        <a:lnSpc>
          <a:spcPct val="150000"/>
        </a:lnSpc>
        <a:spcBef>
          <a:spcPts val="300"/>
        </a:spcBef>
        <a:spcAft>
          <a:spcPts val="300"/>
        </a:spcAft>
        <a:buClr>
          <a:srgbClr val="E74E0F"/>
        </a:buClr>
        <a:buFont typeface="Wingdings" pitchFamily="2" charset="2"/>
        <a:buChar char="§"/>
        <a:defRPr sz="1400" kern="1200">
          <a:solidFill>
            <a:srgbClr val="60606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2775" y="3068638"/>
            <a:ext cx="7847013" cy="1223962"/>
          </a:xfrm>
        </p:spPr>
        <p:txBody>
          <a:bodyPr/>
          <a:lstStyle/>
          <a:p>
            <a:pPr algn="ctr">
              <a:defRPr/>
            </a:pPr>
            <a:r>
              <a:rPr lang="fr-FR" dirty="0" smtClean="0"/>
              <a:t>TRAITER LES ADRESSES ABSENTES DES REFERENTIELS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 smtClean="0"/>
              <a:t>REUNION SNA </a:t>
            </a:r>
            <a:r>
              <a:rPr lang="fr-FR" smtClean="0"/>
              <a:t>/ </a:t>
            </a:r>
            <a:r>
              <a:rPr lang="fr-FR" smtClean="0"/>
              <a:t>OPERATEURS</a:t>
            </a:r>
            <a:endParaRPr lang="fr-FR" dirty="0"/>
          </a:p>
        </p:txBody>
      </p:sp>
      <p:sp>
        <p:nvSpPr>
          <p:cNvPr id="8" name="Espace réservé du texte 2"/>
          <p:cNvSpPr>
            <a:spLocks noGrp="1"/>
          </p:cNvSpPr>
          <p:nvPr/>
        </p:nvSpPr>
        <p:spPr bwMode="auto">
          <a:xfrm>
            <a:off x="611560" y="4365104"/>
            <a:ext cx="4465637" cy="64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Pôle Services </a:t>
            </a:r>
            <a:r>
              <a:rPr lang="fr-FR" dirty="0">
                <a:solidFill>
                  <a:schemeClr val="bg1"/>
                </a:solidFill>
                <a:ea typeface="Verdana" panose="020B0604030504040204" pitchFamily="34" charset="0"/>
              </a:rPr>
              <a:t>C</a:t>
            </a: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ourrier Colis</a:t>
            </a:r>
          </a:p>
          <a:p>
            <a:pPr eaLnBrk="1" hangingPunct="1">
              <a:defRPr/>
            </a:pPr>
            <a:r>
              <a:rPr lang="fr-FR" dirty="0" smtClean="0">
                <a:solidFill>
                  <a:schemeClr val="bg1"/>
                </a:solidFill>
                <a:ea typeface="Verdana" panose="020B0604030504040204" pitchFamily="34" charset="0"/>
              </a:rPr>
              <a:t>DIISO / SNA</a:t>
            </a:r>
            <a:endParaRPr lang="fr-FR" dirty="0">
              <a:solidFill>
                <a:schemeClr val="bg1"/>
              </a:solidFill>
              <a:ea typeface="Verdana" panose="020B0604030504040204" pitchFamily="34" charset="0"/>
            </a:endParaRPr>
          </a:p>
        </p:txBody>
      </p:sp>
      <p:sp>
        <p:nvSpPr>
          <p:cNvPr id="9" name="Espace réservé de la date 3"/>
          <p:cNvSpPr>
            <a:spLocks noGrp="1"/>
          </p:cNvSpPr>
          <p:nvPr/>
        </p:nvSpPr>
        <p:spPr bwMode="auto">
          <a:xfrm>
            <a:off x="611560" y="5013176"/>
            <a:ext cx="213196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09/12/2014</a:t>
            </a:r>
          </a:p>
        </p:txBody>
      </p:sp>
      <p:sp>
        <p:nvSpPr>
          <p:cNvPr id="10" name="Espace réservé de la date 3"/>
          <p:cNvSpPr txBox="1">
            <a:spLocks/>
          </p:cNvSpPr>
          <p:nvPr/>
        </p:nvSpPr>
        <p:spPr bwMode="auto">
          <a:xfrm>
            <a:off x="611560" y="6039290"/>
            <a:ext cx="6264696" cy="41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fr-FR" sz="1200" b="1" i="1" dirty="0" smtClean="0">
                <a:solidFill>
                  <a:schemeClr val="bg1"/>
                </a:solidFill>
                <a:latin typeface="Verdana"/>
                <a:ea typeface="Calibri"/>
              </a:rPr>
              <a:t>Classé</a:t>
            </a:r>
            <a:r>
              <a:rPr lang="fr-FR" sz="1200" b="1" i="1" dirty="0">
                <a:solidFill>
                  <a:schemeClr val="bg1"/>
                </a:solidFill>
                <a:latin typeface="Verdana"/>
                <a:ea typeface="Calibri"/>
              </a:rPr>
              <a:t> </a:t>
            </a:r>
            <a:r>
              <a:rPr lang="fr-FR" sz="1200" b="1" i="1" dirty="0" smtClean="0">
                <a:solidFill>
                  <a:schemeClr val="bg1"/>
                </a:solidFill>
                <a:latin typeface="Verdana"/>
                <a:ea typeface="Calibri"/>
              </a:rPr>
              <a:t>C0</a:t>
            </a:r>
            <a:endParaRPr lang="fr-FR" sz="1200" b="1" dirty="0">
              <a:solidFill>
                <a:schemeClr val="bg1"/>
              </a:solidFill>
              <a:latin typeface="Calibri"/>
              <a:ea typeface="Calibri"/>
            </a:endParaRPr>
          </a:p>
          <a:p>
            <a:pPr>
              <a:spcAft>
                <a:spcPts val="0"/>
              </a:spcAft>
            </a:pPr>
            <a:r>
              <a:rPr lang="fr-FR" sz="1100" i="1" dirty="0">
                <a:solidFill>
                  <a:schemeClr val="bg1"/>
                </a:solidFill>
                <a:latin typeface="Verdana"/>
                <a:ea typeface="Calibri"/>
              </a:rPr>
              <a:t>C0-Public ; C1-Interne ; C2-Restreint ; C3-Confidentiel ; </a:t>
            </a:r>
            <a:r>
              <a:rPr lang="fr-FR" sz="1000" i="1" dirty="0">
                <a:solidFill>
                  <a:schemeClr val="bg1"/>
                </a:solidFill>
                <a:latin typeface="Verdana"/>
                <a:ea typeface="Calibri"/>
              </a:rPr>
              <a:t>C4-Secret</a:t>
            </a:r>
            <a:endParaRPr lang="fr-FR" sz="1000" dirty="0">
              <a:solidFill>
                <a:schemeClr val="bg1"/>
              </a:solidFill>
              <a:latin typeface="Calibri"/>
              <a:ea typeface="Calibri"/>
            </a:endParaRPr>
          </a:p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FR" altLang="fr-FR" sz="1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7216" cy="947992"/>
          </a:xfrm>
        </p:spPr>
        <p:txBody>
          <a:bodyPr/>
          <a:lstStyle/>
          <a:p>
            <a:r>
              <a:rPr lang="fr-FR" dirty="0" smtClean="0"/>
              <a:t>1. Traitement du fichier initial des 75 000 adresses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426450" cy="2116832"/>
          </a:xfrm>
        </p:spPr>
        <p:txBody>
          <a:bodyPr/>
          <a:lstStyle/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Phase: RNVP par le SNA:</a:t>
            </a:r>
          </a:p>
          <a:p>
            <a:pPr lvl="1" indent="0">
              <a:buNone/>
            </a:pPr>
            <a:r>
              <a:rPr lang="fr-FR" dirty="0"/>
              <a:t>	</a:t>
            </a:r>
            <a:r>
              <a:rPr lang="fr-FR" dirty="0" smtClean="0"/>
              <a:t>	des résultats très différents en fonction des opérateurs,</a:t>
            </a:r>
          </a:p>
          <a:p>
            <a:pPr lvl="1" indent="0">
              <a:buNone/>
            </a:pPr>
            <a:r>
              <a:rPr lang="fr-FR" dirty="0"/>
              <a:t>	</a:t>
            </a:r>
            <a:r>
              <a:rPr lang="fr-FR" dirty="0" smtClean="0"/>
              <a:t>	question: les adresses sont-elles vérifiées au moment de la saisie ?</a:t>
            </a:r>
          </a:p>
          <a:p>
            <a:pPr lvl="1" indent="0">
              <a:buNone/>
            </a:pPr>
            <a:r>
              <a:rPr lang="fr-FR" dirty="0"/>
              <a:t>	</a:t>
            </a:r>
            <a:r>
              <a:rPr lang="fr-FR" dirty="0" smtClean="0"/>
              <a:t>	question: une « RNVP » est-elle réalisée par la suite, pour trouver l’HEXACLE ?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09/12/2014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Rencontre </a:t>
            </a:r>
            <a:r>
              <a:rPr lang="fr-FR" dirty="0" err="1" smtClean="0"/>
              <a:t>sna</a:t>
            </a:r>
            <a:r>
              <a:rPr lang="fr-FR" dirty="0" smtClean="0"/>
              <a:t>  operateurs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16627"/>
              </p:ext>
            </p:extLst>
          </p:nvPr>
        </p:nvGraphicFramePr>
        <p:xfrm>
          <a:off x="683568" y="3212976"/>
          <a:ext cx="7556498" cy="2476500"/>
        </p:xfrm>
        <a:graphic>
          <a:graphicData uri="http://schemas.openxmlformats.org/drawingml/2006/table">
            <a:tbl>
              <a:tblPr/>
              <a:tblGrid>
                <a:gridCol w="989768"/>
                <a:gridCol w="583709"/>
                <a:gridCol w="561503"/>
                <a:gridCol w="609088"/>
                <a:gridCol w="609088"/>
                <a:gridCol w="672535"/>
                <a:gridCol w="713775"/>
                <a:gridCol w="761360"/>
                <a:gridCol w="761360"/>
                <a:gridCol w="761360"/>
                <a:gridCol w="532952"/>
              </a:tblGrid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Nom Opérateur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HEXACLE Trouvé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Vide sur voie numérotée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à Valider La Poste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Vide sur Voie sans N°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Adresses à vérifier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Voies non trouvées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Plusieurs voies possibles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= N° Voirie 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 TOTAL AD EN  SORTIE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 ad TOTAL EN ENTREE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AXIONE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NUMERICABLE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ORANGE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74229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0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Traitement </a:t>
            </a:r>
            <a:r>
              <a:rPr lang="fr-FR" dirty="0"/>
              <a:t>du fichier initial des 75 000 </a:t>
            </a:r>
            <a:r>
              <a:rPr lang="fr-FR" dirty="0" smtClean="0"/>
              <a:t>adresses (suite)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7610" y="1172226"/>
            <a:ext cx="8426450" cy="4276725"/>
          </a:xfrm>
        </p:spPr>
        <p:txBody>
          <a:bodyPr/>
          <a:lstStyle/>
          <a:p>
            <a:r>
              <a:rPr lang="fr-FR" dirty="0" smtClean="0"/>
              <a:t>2EME PHASE: TRAITEMENT DES 27 992 N° A VERIFIER:</a:t>
            </a:r>
          </a:p>
          <a:p>
            <a:r>
              <a:rPr lang="fr-FR" dirty="0"/>
              <a:t>	</a:t>
            </a:r>
            <a:r>
              <a:rPr lang="fr-FR" dirty="0" smtClean="0"/>
              <a:t>- La Poste a développé une application de vérification sur les </a:t>
            </a:r>
            <a:r>
              <a:rPr lang="fr-FR" dirty="0" err="1" smtClean="0"/>
              <a:t>SmartPhone</a:t>
            </a:r>
            <a:r>
              <a:rPr lang="fr-FR" dirty="0" smtClean="0"/>
              <a:t> des Facteurs (FACTEO):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09/12/2014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Rencontre </a:t>
            </a:r>
            <a:r>
              <a:rPr lang="fr-FR" dirty="0" err="1" smtClean="0"/>
              <a:t>sna</a:t>
            </a:r>
            <a:r>
              <a:rPr lang="fr-FR" dirty="0" smtClean="0"/>
              <a:t> : operateurs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24" name="Image 5" descr="C:\Users\WNA374\AppData\Local\Microsoft\Windows\Temporary Internet Files\Content.Word\Screenshot_2014-05-13-18-37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805113"/>
            <a:ext cx="2663825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3357563"/>
            <a:ext cx="10287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20057">
            <a:off x="3654199" y="2801212"/>
            <a:ext cx="873732" cy="1339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1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Traitement </a:t>
            </a:r>
            <a:r>
              <a:rPr lang="fr-FR" dirty="0"/>
              <a:t>du fichier initial des 75 000 adresses (suite)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1828800"/>
          </a:xfrm>
        </p:spPr>
        <p:txBody>
          <a:bodyPr/>
          <a:lstStyle/>
          <a:p>
            <a:r>
              <a:rPr lang="fr-FR" dirty="0" smtClean="0"/>
              <a:t>LE FICHIER SERA INJECTE DANS LE RESEAU DEBUT JANVIER</a:t>
            </a:r>
          </a:p>
          <a:p>
            <a:r>
              <a:rPr lang="fr-FR" dirty="0" smtClean="0"/>
              <a:t>LES REPONSES (CREATIONS) SERONT VALIDEES AVANT LA DIFFUSION DES REFERENTIELS GEOGRAPHIQUES DE FIN JANVIER</a:t>
            </a:r>
          </a:p>
          <a:p>
            <a:r>
              <a:rPr lang="fr-FR" dirty="0" smtClean="0"/>
              <a:t>LES HEXACLE SERONT VISIBLES DANS LE FICHIER HEXACLE DE FIN JANVIER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7" name="Espace réservé du pied de page 4"/>
          <p:cNvSpPr txBox="1">
            <a:spLocks/>
          </p:cNvSpPr>
          <p:nvPr/>
        </p:nvSpPr>
        <p:spPr>
          <a:xfrm>
            <a:off x="908050" y="6199187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</a:t>
            </a:r>
            <a:r>
              <a:rPr lang="fr-FR" dirty="0"/>
              <a:t>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  <p:sp>
        <p:nvSpPr>
          <p:cNvPr id="8" name="Espace réservé de la date 3"/>
          <p:cNvSpPr txBox="1">
            <a:spLocks/>
          </p:cNvSpPr>
          <p:nvPr/>
        </p:nvSpPr>
        <p:spPr>
          <a:xfrm>
            <a:off x="389888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09/12/2014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967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2. COMMENT ENVISAGER LA SUITE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1600200"/>
            <a:ext cx="8426450" cy="4493095"/>
          </a:xfrm>
        </p:spPr>
        <p:txBody>
          <a:bodyPr/>
          <a:lstStyle/>
          <a:p>
            <a:r>
              <a:rPr lang="fr-FR" dirty="0" smtClean="0"/>
              <a:t>1. BESOIN POUR OPERATEURS COMME POUR LE SNA: REACTIVITE</a:t>
            </a:r>
          </a:p>
          <a:p>
            <a:r>
              <a:rPr lang="fr-FR" dirty="0" smtClean="0"/>
              <a:t>2. DEMANDES DE VALIDATION PLUS RAPPROCHEES: MENSUELLES, HEBDO, JOURNALIERES ?</a:t>
            </a:r>
          </a:p>
          <a:p>
            <a:r>
              <a:rPr lang="fr-FR" dirty="0" smtClean="0"/>
              <a:t>3. MODE D’ECHANGE:</a:t>
            </a:r>
          </a:p>
          <a:p>
            <a:pPr lvl="3"/>
            <a:r>
              <a:rPr lang="fr-FR" dirty="0"/>
              <a:t>	</a:t>
            </a:r>
            <a:r>
              <a:rPr lang="fr-FR" dirty="0" smtClean="0"/>
              <a:t>WEB SERVICE: avantage du « temps réel », vérification en continu de l’Etat d’une demande, pour toute création, récupération rapide du CEA (HEXACLE). Détail état demande: En-cours, création, </a:t>
            </a:r>
            <a:r>
              <a:rPr lang="fr-FR" smtClean="0"/>
              <a:t>Refus Création.</a:t>
            </a:r>
            <a:endParaRPr lang="fr-FR" dirty="0" smtClean="0"/>
          </a:p>
          <a:p>
            <a:pPr lvl="3"/>
            <a:r>
              <a:rPr lang="fr-FR" dirty="0"/>
              <a:t>	</a:t>
            </a:r>
            <a:r>
              <a:rPr lang="fr-FR" dirty="0" smtClean="0"/>
              <a:t>Transfert de Fichier: possible, mais le retour d’info n’est possible qu’au travers de la mise à jour du Fichier HEXACLE.</a:t>
            </a:r>
          </a:p>
          <a:p>
            <a:r>
              <a:rPr lang="fr-FR" dirty="0" smtClean="0"/>
              <a:t>4. REGROUPEMENT DES OPERATEURS OU LIEN AVEC CHAQUE OPERATEUR ?</a:t>
            </a:r>
          </a:p>
          <a:p>
            <a:r>
              <a:rPr lang="fr-FR" dirty="0" smtClean="0"/>
              <a:t>5. WEB SERVICE OPERATIONNEL DES FEVRIER 2015</a:t>
            </a:r>
            <a:endParaRPr lang="fr-FR" dirty="0"/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7" name="Espace réservé du pied de page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</a:t>
            </a:r>
            <a:r>
              <a:rPr lang="fr-FR" dirty="0"/>
              <a:t>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  <p:sp>
        <p:nvSpPr>
          <p:cNvPr id="8" name="Espace réservé de la date 3"/>
          <p:cNvSpPr txBox="1">
            <a:spLocks/>
          </p:cNvSpPr>
          <p:nvPr/>
        </p:nvSpPr>
        <p:spPr>
          <a:xfrm>
            <a:off x="389888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09/12/2014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084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3. PRECISIONS SUR LE CODE ETENDU DE L’ADRESSE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fr-FR" dirty="0" smtClean="0"/>
              <a:t>CE QU’UTILISENT LES OPERATEURS: CODE HEXACLE</a:t>
            </a:r>
          </a:p>
          <a:p>
            <a:pPr marL="609600" lvl="1" indent="-342900">
              <a:buAutoNum type="arabicPeriod"/>
            </a:pPr>
            <a:r>
              <a:rPr lang="fr-FR" dirty="0" smtClean="0"/>
              <a:t>Ce code, nommé également Code Etendu de l’Adresse Numéro, est un identifiant unique pour localiser un N°, mais il n’est pas, pour autant, le code le plus précis ou le plus juste:</a:t>
            </a:r>
          </a:p>
          <a:p>
            <a:pPr lvl="2" indent="0">
              <a:buNone/>
            </a:pPr>
            <a:r>
              <a:rPr lang="fr-FR" dirty="0"/>
              <a:t>	</a:t>
            </a:r>
            <a:r>
              <a:rPr lang="fr-FR" dirty="0" smtClean="0"/>
              <a:t>- que faites-vous quand une voie n’est pas numérotée ?</a:t>
            </a:r>
          </a:p>
          <a:p>
            <a:pPr lvl="2" indent="0">
              <a:buNone/>
            </a:pPr>
            <a:r>
              <a:rPr lang="fr-FR" dirty="0" smtClean="0"/>
              <a:t>	- que faire quand, derrière un N°, il y a des bâtiments, entrées…</a:t>
            </a:r>
            <a:endParaRPr lang="fr-FR" dirty="0"/>
          </a:p>
          <a:p>
            <a:pPr lvl="2" indent="0">
              <a:buNone/>
            </a:pPr>
            <a:r>
              <a:rPr lang="fr-FR" dirty="0" smtClean="0"/>
              <a:t>2. Le CEA est un identifiant unique pour chaque niveau de précision de l’Adresse:</a:t>
            </a:r>
          </a:p>
          <a:p>
            <a:pPr lvl="2" indent="0">
              <a:buNone/>
            </a:pPr>
            <a:r>
              <a:rPr lang="fr-FR" dirty="0"/>
              <a:t>	</a:t>
            </a:r>
            <a:r>
              <a:rPr lang="fr-FR" dirty="0" smtClean="0"/>
              <a:t>- le CEA L5/L6,</a:t>
            </a:r>
          </a:p>
          <a:p>
            <a:pPr lvl="2" indent="0">
              <a:buNone/>
            </a:pPr>
            <a:r>
              <a:rPr lang="fr-FR" dirty="0"/>
              <a:t>	</a:t>
            </a:r>
            <a:r>
              <a:rPr lang="fr-FR" dirty="0" smtClean="0"/>
              <a:t>- le CEA Voie (toute voie a un CEA, qu’elle soit numérotée ou non)</a:t>
            </a:r>
          </a:p>
          <a:p>
            <a:pPr lvl="2" indent="0">
              <a:buNone/>
            </a:pPr>
            <a:r>
              <a:rPr lang="fr-FR" dirty="0"/>
              <a:t>	</a:t>
            </a:r>
            <a:r>
              <a:rPr lang="fr-FR" dirty="0" smtClean="0"/>
              <a:t>- le CEA N°,</a:t>
            </a:r>
          </a:p>
          <a:p>
            <a:pPr lvl="2" indent="0">
              <a:buNone/>
            </a:pPr>
            <a:r>
              <a:rPr lang="fr-FR" dirty="0"/>
              <a:t>	</a:t>
            </a:r>
            <a:r>
              <a:rPr lang="fr-FR" dirty="0" smtClean="0"/>
              <a:t>- le CEA Ligne 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B9390-9098-4406-A7FA-577CDEB2711D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7" name="Espace réservé de la date 3"/>
          <p:cNvSpPr txBox="1">
            <a:spLocks/>
          </p:cNvSpPr>
          <p:nvPr/>
        </p:nvSpPr>
        <p:spPr>
          <a:xfrm>
            <a:off x="3898880" y="61737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09/12/2014</a:t>
            </a:r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>
          <a:xfrm>
            <a:off x="908050" y="6196300"/>
            <a:ext cx="3024188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r-FR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000" kern="1200" cap="all" baseline="0">
                <a:solidFill>
                  <a:srgbClr val="606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Rencontre   </a:t>
            </a:r>
            <a:r>
              <a:rPr lang="fr-FR" dirty="0" err="1" smtClean="0"/>
              <a:t>sna</a:t>
            </a:r>
            <a:r>
              <a:rPr lang="fr-FR" dirty="0" smtClean="0"/>
              <a:t>  / operateurs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53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P_PPT-orange">
  <a:themeElements>
    <a:clrScheme name="LP_PPT Orange">
      <a:dk1>
        <a:srgbClr val="606060"/>
      </a:dk1>
      <a:lt1>
        <a:sysClr val="window" lastClr="FFFFFF"/>
      </a:lt1>
      <a:dk2>
        <a:srgbClr val="606060"/>
      </a:dk2>
      <a:lt2>
        <a:srgbClr val="FFFFFF"/>
      </a:lt2>
      <a:accent1>
        <a:srgbClr val="820D28"/>
      </a:accent1>
      <a:accent2>
        <a:srgbClr val="C41A1B"/>
      </a:accent2>
      <a:accent3>
        <a:srgbClr val="E20613"/>
      </a:accent3>
      <a:accent4>
        <a:srgbClr val="E74E0F"/>
      </a:accent4>
      <a:accent5>
        <a:srgbClr val="ED7203"/>
      </a:accent5>
      <a:accent6>
        <a:srgbClr val="F29100"/>
      </a:accent6>
      <a:hlink>
        <a:srgbClr val="0000FF"/>
      </a:hlink>
      <a:folHlink>
        <a:srgbClr val="ED7203"/>
      </a:folHlink>
    </a:clrScheme>
    <a:fontScheme name="La Pos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LP_PPT-orange</Template>
  <TotalTime>1042</TotalTime>
  <Words>371</Words>
  <Application>Microsoft Office PowerPoint</Application>
  <PresentationFormat>Affichage à l'écran (4:3)</PresentationFormat>
  <Paragraphs>149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LP_PPT-orange</vt:lpstr>
      <vt:lpstr>Présentation PowerPoint</vt:lpstr>
      <vt:lpstr>1. Traitement du fichier initial des 75 000 adresses</vt:lpstr>
      <vt:lpstr>1. Traitement du fichier initial des 75 000 adresses (suite)</vt:lpstr>
      <vt:lpstr>1. Traitement du fichier initial des 75 000 adresses (suite)</vt:lpstr>
      <vt:lpstr>2. COMMENT ENVISAGER LA SUITE ?</vt:lpstr>
      <vt:lpstr>3. PRECISIONS SUR LE CODE ETENDU DE L’ADRESSE</vt:lpstr>
    </vt:vector>
  </TitlesOfParts>
  <Company>La Poste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VERONIQUE</dc:creator>
  <cp:lastModifiedBy>BARTIER PASCAL</cp:lastModifiedBy>
  <cp:revision>35</cp:revision>
  <dcterms:created xsi:type="dcterms:W3CDTF">2014-05-13T10:21:10Z</dcterms:created>
  <dcterms:modified xsi:type="dcterms:W3CDTF">2014-12-09T12:52:14Z</dcterms:modified>
</cp:coreProperties>
</file>