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900"/>
    <a:srgbClr val="50BE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0" d="100"/>
          <a:sy n="80" d="100"/>
        </p:scale>
        <p:origin x="48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inne GERARD" userId="d36baa79-49d7-4a1b-abe4-6931b5b4d1a5" providerId="ADAL" clId="{1EA9BCF3-FE4D-4814-9881-12F91A0E4EE7}"/>
    <pc:docChg chg="modSld">
      <pc:chgData name="Corinne GERARD" userId="d36baa79-49d7-4a1b-abe4-6931b5b4d1a5" providerId="ADAL" clId="{1EA9BCF3-FE4D-4814-9881-12F91A0E4EE7}" dt="2022-04-13T15:38:30.244" v="80" actId="20577"/>
      <pc:docMkLst>
        <pc:docMk/>
      </pc:docMkLst>
      <pc:sldChg chg="modSp mod">
        <pc:chgData name="Corinne GERARD" userId="d36baa79-49d7-4a1b-abe4-6931b5b4d1a5" providerId="ADAL" clId="{1EA9BCF3-FE4D-4814-9881-12F91A0E4EE7}" dt="2022-04-13T15:38:30.244" v="80" actId="20577"/>
        <pc:sldMkLst>
          <pc:docMk/>
          <pc:sldMk cId="3149743342" sldId="258"/>
        </pc:sldMkLst>
        <pc:spChg chg="mod">
          <ac:chgData name="Corinne GERARD" userId="d36baa79-49d7-4a1b-abe4-6931b5b4d1a5" providerId="ADAL" clId="{1EA9BCF3-FE4D-4814-9881-12F91A0E4EE7}" dt="2022-04-13T15:38:23.385" v="70" actId="20577"/>
          <ac:spMkLst>
            <pc:docMk/>
            <pc:sldMk cId="3149743342" sldId="258"/>
            <ac:spMk id="2" creationId="{DCBDA8E7-670D-4C2B-A594-8B25763DA8B5}"/>
          </ac:spMkLst>
        </pc:spChg>
        <pc:spChg chg="mod">
          <ac:chgData name="Corinne GERARD" userId="d36baa79-49d7-4a1b-abe4-6931b5b4d1a5" providerId="ADAL" clId="{1EA9BCF3-FE4D-4814-9881-12F91A0E4EE7}" dt="2022-04-13T15:38:30.244" v="80" actId="20577"/>
          <ac:spMkLst>
            <pc:docMk/>
            <pc:sldMk cId="3149743342" sldId="258"/>
            <ac:spMk id="3" creationId="{8A491FC3-0FC9-4D39-A38C-B2D119CB3CB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7A3511-072D-4D6E-BC06-51CC9D1B68C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11B3BA2-FBB8-43F5-9521-9CEC0524EF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B6202DEA-32C0-4142-82A7-15D003680287}"/>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5" name="Espace réservé du pied de page 4">
            <a:extLst>
              <a:ext uri="{FF2B5EF4-FFF2-40B4-BE49-F238E27FC236}">
                <a16:creationId xmlns:a16="http://schemas.microsoft.com/office/drawing/2014/main" id="{15C95105-74E5-428A-A29B-2040DCA1F6A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09820EF-8468-40AE-A520-2BC3E9F3806F}"/>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380680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4EB46C-7F89-4C31-94D7-7F8E291E2C7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59C4D9D-3479-4CF9-8434-0EBEB1E15BC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08485B0-2A0D-42BE-8EC6-D894A501B2D8}"/>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5" name="Espace réservé du pied de page 4">
            <a:extLst>
              <a:ext uri="{FF2B5EF4-FFF2-40B4-BE49-F238E27FC236}">
                <a16:creationId xmlns:a16="http://schemas.microsoft.com/office/drawing/2014/main" id="{EB1C6F7E-BC3E-4B69-A917-A59748F1521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1AD7C72-6D5D-43C8-9768-12477400A55F}"/>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798888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45301A9-C785-4771-A2E8-BB6E467B04D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4FEE2F7-3341-4446-8B89-F3E2A9451E5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399FB38-AD5A-4664-8778-05108017D362}"/>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5" name="Espace réservé du pied de page 4">
            <a:extLst>
              <a:ext uri="{FF2B5EF4-FFF2-40B4-BE49-F238E27FC236}">
                <a16:creationId xmlns:a16="http://schemas.microsoft.com/office/drawing/2014/main" id="{61F9DB11-CCFB-4906-8606-D7F6D17E771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2E7E581-25E4-418E-B10F-4BAFC2D65555}"/>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2875921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0F8650-447F-436B-B954-D04EF8D702A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D25B0D4-BD60-4A1C-B491-0D51BB6D444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1A27D4F-BEB5-48C7-833C-709909089569}"/>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5" name="Espace réservé du pied de page 4">
            <a:extLst>
              <a:ext uri="{FF2B5EF4-FFF2-40B4-BE49-F238E27FC236}">
                <a16:creationId xmlns:a16="http://schemas.microsoft.com/office/drawing/2014/main" id="{35E90006-423B-47E9-8150-D871B537A14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545C8D0-3F60-4C04-B7BD-F68C92AC15C4}"/>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206472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5BB91F-8C8A-423E-BC30-A0EF2F42AD8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BB66C0A-43A7-45EF-8566-149D94195E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F7A6E02-0C37-4473-ADF4-FEC906EB32CC}"/>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5" name="Espace réservé du pied de page 4">
            <a:extLst>
              <a:ext uri="{FF2B5EF4-FFF2-40B4-BE49-F238E27FC236}">
                <a16:creationId xmlns:a16="http://schemas.microsoft.com/office/drawing/2014/main" id="{64322D03-4760-46A3-BB09-8002F797DA3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811E098-C20C-4CC6-9C0C-6BC50BF0BC60}"/>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1978391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BCCD5A-8123-4F42-B5CD-91DA7EF92F8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CCB9DAA-A5C1-4ED7-A7FF-D2E89AF281EF}"/>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FFCE406-F451-44B0-92F7-3EA1034C457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859DECD6-EFAA-466B-870C-23CFFEA0C2A1}"/>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6" name="Espace réservé du pied de page 5">
            <a:extLst>
              <a:ext uri="{FF2B5EF4-FFF2-40B4-BE49-F238E27FC236}">
                <a16:creationId xmlns:a16="http://schemas.microsoft.com/office/drawing/2014/main" id="{5A4AC915-EE06-4E52-8CE2-CA86943A1C0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5651C8D-37D3-4239-899F-AE391EAED6EC}"/>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2035287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5B3BD4-BE6D-4280-B662-4B93757F6D9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6E93327-B9AF-411C-AB98-4317ABB989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7A2B5F1-65B8-476F-B305-3C8A05FEDF8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7512C48-2DD3-48AF-853D-CA26BE5A5E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5C888BC-87DA-47B4-9C66-2BF37E0DF71F}"/>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4D9865C-1707-4DD9-B5D9-CDAB9D1605BE}"/>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8" name="Espace réservé du pied de page 7">
            <a:extLst>
              <a:ext uri="{FF2B5EF4-FFF2-40B4-BE49-F238E27FC236}">
                <a16:creationId xmlns:a16="http://schemas.microsoft.com/office/drawing/2014/main" id="{73F3B776-C721-43A1-98D0-EA04CD51AF3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5836F035-A2A8-4B32-85B2-77B1AE6B19D4}"/>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2443433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B718A7-A443-4BDC-A492-3E5D86C3CDB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C52656F-9870-4A59-92E2-6EEE4B948FA4}"/>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4" name="Espace réservé du pied de page 3">
            <a:extLst>
              <a:ext uri="{FF2B5EF4-FFF2-40B4-BE49-F238E27FC236}">
                <a16:creationId xmlns:a16="http://schemas.microsoft.com/office/drawing/2014/main" id="{12FB144B-3344-4729-ABD3-EBB604368B7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A3821DF-57A6-4691-B7DB-F1BA82C6C564}"/>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2147094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ABD5014-575C-4267-8489-853680B86B04}"/>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3" name="Espace réservé du pied de page 2">
            <a:extLst>
              <a:ext uri="{FF2B5EF4-FFF2-40B4-BE49-F238E27FC236}">
                <a16:creationId xmlns:a16="http://schemas.microsoft.com/office/drawing/2014/main" id="{0F9BAABB-6EFC-4370-96D4-E0BC6478059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CFD99271-0CF3-4EC2-8ECD-D31B695375E2}"/>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2034140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227ACD-FD52-4246-9F07-BFFA813B4D2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08C5C02-2E4C-4BAD-A565-2B8AA77E5D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EC70723-195E-4B09-88FB-4DFF4EA16F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C4FAB4-A658-4748-81B7-BDB98E2D60D9}"/>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6" name="Espace réservé du pied de page 5">
            <a:extLst>
              <a:ext uri="{FF2B5EF4-FFF2-40B4-BE49-F238E27FC236}">
                <a16:creationId xmlns:a16="http://schemas.microsoft.com/office/drawing/2014/main" id="{E09CD3EC-A77B-4132-B640-1E42E70EFF9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A8EE790-C271-4323-A365-9624BB39C8A3}"/>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1188972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4C9D9C-510D-49FE-9C09-6C47DEB6900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1AB2814-02A5-4D06-84BC-FDAAAF6302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1A611BC-E0B5-4618-83B3-F30955C22A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B7F776A-4F51-4326-AFD7-36F3411CB735}"/>
              </a:ext>
            </a:extLst>
          </p:cNvPr>
          <p:cNvSpPr>
            <a:spLocks noGrp="1"/>
          </p:cNvSpPr>
          <p:nvPr>
            <p:ph type="dt" sz="half" idx="10"/>
          </p:nvPr>
        </p:nvSpPr>
        <p:spPr/>
        <p:txBody>
          <a:bodyPr/>
          <a:lstStyle/>
          <a:p>
            <a:fld id="{10A27844-173F-4F9D-B581-306A668A0BAE}" type="datetimeFigureOut">
              <a:rPr lang="fr-FR" smtClean="0"/>
              <a:t>13/04/2022</a:t>
            </a:fld>
            <a:endParaRPr lang="fr-FR"/>
          </a:p>
        </p:txBody>
      </p:sp>
      <p:sp>
        <p:nvSpPr>
          <p:cNvPr id="6" name="Espace réservé du pied de page 5">
            <a:extLst>
              <a:ext uri="{FF2B5EF4-FFF2-40B4-BE49-F238E27FC236}">
                <a16:creationId xmlns:a16="http://schemas.microsoft.com/office/drawing/2014/main" id="{634FDF99-C0E7-4F1E-9806-C7228695001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3FFF6C6-9FED-47D3-8571-9190FBF7DBE8}"/>
              </a:ext>
            </a:extLst>
          </p:cNvPr>
          <p:cNvSpPr>
            <a:spLocks noGrp="1"/>
          </p:cNvSpPr>
          <p:nvPr>
            <p:ph type="sldNum" sz="quarter" idx="12"/>
          </p:nvPr>
        </p:nvSpPr>
        <p:spPr/>
        <p:txBody>
          <a:bodyPr/>
          <a:lstStyle/>
          <a:p>
            <a:fld id="{A1F99FF6-0F73-46C1-A0E5-9B59988A1494}" type="slidenum">
              <a:rPr lang="fr-FR" smtClean="0"/>
              <a:t>‹N°›</a:t>
            </a:fld>
            <a:endParaRPr lang="fr-FR"/>
          </a:p>
        </p:txBody>
      </p:sp>
    </p:spTree>
    <p:extLst>
      <p:ext uri="{BB962C8B-B14F-4D97-AF65-F5344CB8AC3E}">
        <p14:creationId xmlns:p14="http://schemas.microsoft.com/office/powerpoint/2010/main" val="3473173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9FE7188-AB68-404A-8B06-19BA802CC4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713A53B8-AC0A-4839-89C0-4767C59BC3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31D599E-B106-4360-B8E6-2F62E1AC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A27844-173F-4F9D-B581-306A668A0BAE}" type="datetimeFigureOut">
              <a:rPr lang="fr-FR" smtClean="0"/>
              <a:t>13/04/2022</a:t>
            </a:fld>
            <a:endParaRPr lang="fr-FR"/>
          </a:p>
        </p:txBody>
      </p:sp>
      <p:sp>
        <p:nvSpPr>
          <p:cNvPr id="5" name="Espace réservé du pied de page 4">
            <a:extLst>
              <a:ext uri="{FF2B5EF4-FFF2-40B4-BE49-F238E27FC236}">
                <a16:creationId xmlns:a16="http://schemas.microsoft.com/office/drawing/2014/main" id="{34725E34-7F72-41B1-B983-5A94778CB6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439E55F-2764-4B8F-A170-57955827BF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F99FF6-0F73-46C1-A0E5-9B59988A1494}" type="slidenum">
              <a:rPr lang="fr-FR" smtClean="0"/>
              <a:t>‹N°›</a:t>
            </a:fld>
            <a:endParaRPr lang="fr-FR"/>
          </a:p>
        </p:txBody>
      </p:sp>
    </p:spTree>
    <p:extLst>
      <p:ext uri="{BB962C8B-B14F-4D97-AF65-F5344CB8AC3E}">
        <p14:creationId xmlns:p14="http://schemas.microsoft.com/office/powerpoint/2010/main" val="3419095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BDA8E7-670D-4C2B-A594-8B25763DA8B5}"/>
              </a:ext>
            </a:extLst>
          </p:cNvPr>
          <p:cNvSpPr>
            <a:spLocks noGrp="1"/>
          </p:cNvSpPr>
          <p:nvPr>
            <p:ph type="ctrTitle"/>
          </p:nvPr>
        </p:nvSpPr>
        <p:spPr/>
        <p:txBody>
          <a:bodyPr/>
          <a:lstStyle/>
          <a:p>
            <a:r>
              <a:rPr lang="fr-FR" dirty="0"/>
              <a:t>Libération de route optique</a:t>
            </a:r>
          </a:p>
        </p:txBody>
      </p:sp>
      <p:sp>
        <p:nvSpPr>
          <p:cNvPr id="3" name="Sous-titre 2">
            <a:extLst>
              <a:ext uri="{FF2B5EF4-FFF2-40B4-BE49-F238E27FC236}">
                <a16:creationId xmlns:a16="http://schemas.microsoft.com/office/drawing/2014/main" id="{8A491FC3-0FC9-4D39-A38C-B2D119CB3CB9}"/>
              </a:ext>
            </a:extLst>
          </p:cNvPr>
          <p:cNvSpPr>
            <a:spLocks noGrp="1"/>
          </p:cNvSpPr>
          <p:nvPr>
            <p:ph type="subTitle" idx="1"/>
          </p:nvPr>
        </p:nvSpPr>
        <p:spPr/>
        <p:txBody>
          <a:bodyPr/>
          <a:lstStyle/>
          <a:p>
            <a:r>
              <a:rPr lang="fr-FR" dirty="0"/>
              <a:t>Scénario 3</a:t>
            </a:r>
          </a:p>
        </p:txBody>
      </p:sp>
    </p:spTree>
    <p:extLst>
      <p:ext uri="{BB962C8B-B14F-4D97-AF65-F5344CB8AC3E}">
        <p14:creationId xmlns:p14="http://schemas.microsoft.com/office/powerpoint/2010/main" val="3149743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E2CA018E-13A7-418D-B38B-A46EA7B9C91E}"/>
              </a:ext>
            </a:extLst>
          </p:cNvPr>
          <p:cNvSpPr>
            <a:spLocks noGrp="1"/>
          </p:cNvSpPr>
          <p:nvPr>
            <p:ph type="title"/>
          </p:nvPr>
        </p:nvSpPr>
        <p:spPr/>
        <p:txBody>
          <a:bodyPr>
            <a:normAutofit/>
          </a:bodyPr>
          <a:lstStyle/>
          <a:p>
            <a:r>
              <a:rPr lang="fr-FR" sz="2000" dirty="0">
                <a:solidFill>
                  <a:srgbClr val="FF7900"/>
                </a:solidFill>
                <a:latin typeface="Helvetica 75 Bold" panose="020B0804020202020204" pitchFamily="34" charset="0"/>
              </a:rPr>
              <a:t>Information de l’OC par l’OI</a:t>
            </a:r>
          </a:p>
        </p:txBody>
      </p:sp>
      <p:sp>
        <p:nvSpPr>
          <p:cNvPr id="8" name="Espace réservé du contenu 7">
            <a:extLst>
              <a:ext uri="{FF2B5EF4-FFF2-40B4-BE49-F238E27FC236}">
                <a16:creationId xmlns:a16="http://schemas.microsoft.com/office/drawing/2014/main" id="{5EC62F5E-DF02-40FC-BC26-9F126BC0721F}"/>
              </a:ext>
            </a:extLst>
          </p:cNvPr>
          <p:cNvSpPr>
            <a:spLocks noGrp="1"/>
          </p:cNvSpPr>
          <p:nvPr>
            <p:ph idx="1"/>
          </p:nvPr>
        </p:nvSpPr>
        <p:spPr/>
        <p:txBody>
          <a:bodyPr>
            <a:normAutofit/>
          </a:bodyPr>
          <a:lstStyle/>
          <a:p>
            <a:r>
              <a:rPr lang="fr-FR" sz="1400" dirty="0">
                <a:solidFill>
                  <a:schemeClr val="tx1"/>
                </a:solidFill>
                <a:latin typeface="Helvetica 75 Bold" panose="020B0804020202020204" pitchFamily="34" charset="0"/>
              </a:rPr>
              <a:t>Lorsque l’OI considère que la route optique réservée pour une commande doit être libérée (notamment si des dispositions contractuelles limitent la durée de validité de cette route optique), il peut émettre une notification sur libération prochaine d’une RO. Le flux correspondant serait</a:t>
            </a:r>
          </a:p>
          <a:p>
            <a:pPr marL="285750" indent="-285750">
              <a:buClr>
                <a:schemeClr val="bg2"/>
              </a:buClr>
              <a:buSzPct val="100000"/>
              <a:buFont typeface="Wingdings" panose="05000000000000000000" pitchFamily="2" charset="2"/>
              <a:buChar char="§"/>
            </a:pPr>
            <a:r>
              <a:rPr lang="fr-FR" sz="1200" b="1" dirty="0" err="1">
                <a:solidFill>
                  <a:schemeClr val="tx1"/>
                </a:solidFill>
                <a:latin typeface="Consolas" panose="020B0609020204030204" pitchFamily="49" charset="0"/>
              </a:rPr>
              <a:t>Mess_OI_Cmd_Acces</a:t>
            </a:r>
            <a:r>
              <a:rPr lang="fr-FR" sz="1400" dirty="0">
                <a:latin typeface="Helvetica 55 Roman" panose="020B0604020202020204" pitchFamily="34" charset="0"/>
              </a:rPr>
              <a:t>, avec</a:t>
            </a:r>
          </a:p>
          <a:p>
            <a:pPr marL="554037" lvl="1" indent="-285750">
              <a:buClrTx/>
              <a:buSzPct val="100000"/>
              <a:buFont typeface="Helvetica 55 Roman" panose="020B0604020202020204" pitchFamily="34" charset="0"/>
              <a:buChar char="–"/>
            </a:pPr>
            <a:r>
              <a:rPr lang="fr-FR" sz="1200" dirty="0" err="1">
                <a:solidFill>
                  <a:schemeClr val="tx1"/>
                </a:solidFill>
                <a:latin typeface="Consolas" panose="020B0609020204030204" pitchFamily="49" charset="0"/>
              </a:rPr>
              <a:t>TypeMessOICommandeAcces</a:t>
            </a:r>
            <a:r>
              <a:rPr lang="fr-FR" sz="1200" dirty="0">
                <a:solidFill>
                  <a:schemeClr val="tx1"/>
                </a:solidFill>
                <a:latin typeface="Consolas" panose="020B0609020204030204" pitchFamily="49" charset="0"/>
              </a:rPr>
              <a:t>="ROPROCHAINEMENTLIBEREE"</a:t>
            </a:r>
          </a:p>
          <a:p>
            <a:pPr marL="554037" lvl="1" indent="-285750">
              <a:buClrTx/>
              <a:buSzPct val="100000"/>
              <a:buFont typeface="Helvetica 55 Roman" panose="020B0604020202020204" pitchFamily="34" charset="0"/>
              <a:buChar char="–"/>
            </a:pPr>
            <a:r>
              <a:rPr lang="fr-FR" sz="1200" dirty="0" err="1">
                <a:latin typeface="Consolas" panose="020B0609020204030204" pitchFamily="49" charset="0"/>
              </a:rPr>
              <a:t>ContenuMessOICommandeAcces</a:t>
            </a:r>
            <a:r>
              <a:rPr lang="fr-FR" sz="1200" dirty="0">
                <a:latin typeface="Consolas" panose="020B0609020204030204" pitchFamily="49" charset="0"/>
              </a:rPr>
              <a:t>=</a:t>
            </a:r>
            <a:r>
              <a:rPr lang="fr-FR" sz="1400" dirty="0">
                <a:latin typeface="Helvetica 55 Roman" panose="020B0604020202020204" pitchFamily="34" charset="0"/>
              </a:rPr>
              <a:t>date à laquelle l’OI procèdera à la libération de la route optique</a:t>
            </a:r>
          </a:p>
          <a:p>
            <a:pPr>
              <a:buClrTx/>
              <a:buSzPct val="100000"/>
            </a:pPr>
            <a:r>
              <a:rPr lang="fr-FR" sz="1400" dirty="0">
                <a:latin typeface="Helvetica 75 Bold" panose="020B0804020202020204" pitchFamily="34" charset="0"/>
              </a:rPr>
              <a:t>Ce flux est purement informatif ; il peut être déduit par l’OC sur la base des informations contractuelles et de la date d’envoi du </a:t>
            </a:r>
            <a:r>
              <a:rPr lang="fr-FR" sz="1200" b="1" dirty="0" err="1">
                <a:solidFill>
                  <a:schemeClr val="tx1"/>
                </a:solidFill>
                <a:latin typeface="Consolas" panose="020B0609020204030204" pitchFamily="49" charset="0"/>
              </a:rPr>
              <a:t>Cr_Cmd_Acces</a:t>
            </a:r>
            <a:r>
              <a:rPr lang="fr-FR" sz="1400" dirty="0">
                <a:latin typeface="Helvetica 75 Bold" panose="020B0804020202020204" pitchFamily="34" charset="0"/>
              </a:rPr>
              <a:t> et ne nécessite donc pas d’accusé de réception.</a:t>
            </a:r>
          </a:p>
        </p:txBody>
      </p:sp>
    </p:spTree>
    <p:extLst>
      <p:ext uri="{BB962C8B-B14F-4D97-AF65-F5344CB8AC3E}">
        <p14:creationId xmlns:p14="http://schemas.microsoft.com/office/powerpoint/2010/main" val="639156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19A794-E5A1-4331-8F05-B959F888A188}"/>
              </a:ext>
            </a:extLst>
          </p:cNvPr>
          <p:cNvSpPr>
            <a:spLocks noGrp="1"/>
          </p:cNvSpPr>
          <p:nvPr>
            <p:ph type="title"/>
          </p:nvPr>
        </p:nvSpPr>
        <p:spPr/>
        <p:txBody>
          <a:bodyPr>
            <a:normAutofit/>
          </a:bodyPr>
          <a:lstStyle/>
          <a:p>
            <a:r>
              <a:rPr lang="fr-FR" sz="2000" dirty="0">
                <a:solidFill>
                  <a:srgbClr val="FF7900"/>
                </a:solidFill>
                <a:latin typeface="Helvetica 75 Bold" panose="020B0804020202020204" pitchFamily="34" charset="0"/>
              </a:rPr>
              <a:t>Scénario 3</a:t>
            </a:r>
          </a:p>
        </p:txBody>
      </p:sp>
      <p:sp>
        <p:nvSpPr>
          <p:cNvPr id="4" name="Espace réservé du contenu 3">
            <a:extLst>
              <a:ext uri="{FF2B5EF4-FFF2-40B4-BE49-F238E27FC236}">
                <a16:creationId xmlns:a16="http://schemas.microsoft.com/office/drawing/2014/main" id="{4DB851F0-E295-4604-BC79-87D47773DFE8}"/>
              </a:ext>
            </a:extLst>
          </p:cNvPr>
          <p:cNvSpPr>
            <a:spLocks noGrp="1"/>
          </p:cNvSpPr>
          <p:nvPr>
            <p:ph sz="half" idx="1"/>
          </p:nvPr>
        </p:nvSpPr>
        <p:spPr/>
        <p:txBody>
          <a:bodyPr/>
          <a:lstStyle/>
          <a:p>
            <a:pPr>
              <a:buClrTx/>
              <a:buSzPct val="100000"/>
            </a:pPr>
            <a:r>
              <a:rPr lang="fr-FR" sz="1200" dirty="0">
                <a:solidFill>
                  <a:schemeClr val="tx1"/>
                </a:solidFill>
                <a:latin typeface="Helvetica 75 Bold" panose="020B0804020202020204" pitchFamily="34" charset="0"/>
              </a:rPr>
              <a:t>L’OI émet une notification de </a:t>
            </a:r>
            <a:r>
              <a:rPr lang="fr-FR" sz="1200" dirty="0" err="1">
                <a:solidFill>
                  <a:schemeClr val="tx1"/>
                </a:solidFill>
                <a:latin typeface="Helvetica 75 Bold" panose="020B0804020202020204" pitchFamily="34" charset="0"/>
              </a:rPr>
              <a:t>reprovisioning</a:t>
            </a:r>
            <a:r>
              <a:rPr lang="fr-FR" sz="1200" dirty="0">
                <a:solidFill>
                  <a:schemeClr val="tx1"/>
                </a:solidFill>
                <a:latin typeface="Helvetica 75 Bold" panose="020B0804020202020204" pitchFamily="34" charset="0"/>
              </a:rPr>
              <a:t> à froid de type HOTLINE</a:t>
            </a:r>
          </a:p>
          <a:p>
            <a:pPr marL="285750" indent="-285750">
              <a:buClr>
                <a:schemeClr val="bg2"/>
              </a:buClr>
              <a:buSzPct val="100000"/>
              <a:buFont typeface="Wingdings" panose="05000000000000000000" pitchFamily="2" charset="2"/>
              <a:buChar char="§"/>
            </a:pPr>
            <a:r>
              <a:rPr lang="fr-FR" sz="1200" b="1" dirty="0" err="1">
                <a:solidFill>
                  <a:schemeClr val="tx1"/>
                </a:solidFill>
                <a:latin typeface="Consolas" panose="020B0609020204030204" pitchFamily="49" charset="0"/>
              </a:rPr>
              <a:t>Notif_Reprov</a:t>
            </a:r>
            <a:r>
              <a:rPr lang="fr-FR" sz="1200" dirty="0">
                <a:latin typeface="Helvetica 55 Roman" panose="020B0604020202020204" pitchFamily="34" charset="0"/>
              </a:rPr>
              <a:t>, avec</a:t>
            </a:r>
          </a:p>
          <a:p>
            <a:pPr marL="554037" lvl="1" indent="-285750">
              <a:buClrTx/>
              <a:buSzPct val="100000"/>
              <a:buFont typeface="Helvetica 55 Roman" panose="020B0604020202020204" pitchFamily="34" charset="0"/>
              <a:buChar char="–"/>
            </a:pPr>
            <a:r>
              <a:rPr lang="fr-FR" sz="1200" dirty="0" err="1">
                <a:latin typeface="Consolas" panose="020B0609020204030204" pitchFamily="49" charset="0"/>
              </a:rPr>
              <a:t>ReferencePrise</a:t>
            </a:r>
            <a:r>
              <a:rPr lang="fr-FR" sz="1200" dirty="0">
                <a:latin typeface="Consolas" panose="020B0609020204030204" pitchFamily="49" charset="0"/>
              </a:rPr>
              <a:t>="HOTLINE"</a:t>
            </a:r>
          </a:p>
        </p:txBody>
      </p:sp>
      <p:graphicFrame>
        <p:nvGraphicFramePr>
          <p:cNvPr id="7" name="Espace réservé du contenu 4">
            <a:extLst>
              <a:ext uri="{FF2B5EF4-FFF2-40B4-BE49-F238E27FC236}">
                <a16:creationId xmlns:a16="http://schemas.microsoft.com/office/drawing/2014/main" id="{BDCBF3AE-4B6A-4EA7-8CCE-67E0276E4DEE}"/>
              </a:ext>
            </a:extLst>
          </p:cNvPr>
          <p:cNvGraphicFramePr>
            <a:graphicFrameLocks noGrp="1"/>
          </p:cNvGraphicFramePr>
          <p:nvPr>
            <p:ph sz="half" idx="2"/>
            <p:extLst>
              <p:ext uri="{D42A27DB-BD31-4B8C-83A1-F6EECF244321}">
                <p14:modId xmlns:p14="http://schemas.microsoft.com/office/powerpoint/2010/main" val="877396717"/>
              </p:ext>
            </p:extLst>
          </p:nvPr>
        </p:nvGraphicFramePr>
        <p:xfrm>
          <a:off x="6172200" y="1825625"/>
          <a:ext cx="3965574" cy="1447800"/>
        </p:xfrm>
        <a:graphic>
          <a:graphicData uri="http://schemas.openxmlformats.org/drawingml/2006/table">
            <a:tbl>
              <a:tblPr firstRow="1" bandRow="1">
                <a:tableStyleId>{F5AB1C69-6EDB-4FF4-983F-18BD219EF322}</a:tableStyleId>
              </a:tblPr>
              <a:tblGrid>
                <a:gridCol w="1076052">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1449362">
                  <a:extLst>
                    <a:ext uri="{9D8B030D-6E8A-4147-A177-3AD203B41FA5}">
                      <a16:colId xmlns:a16="http://schemas.microsoft.com/office/drawing/2014/main" val="20002"/>
                    </a:ext>
                  </a:extLst>
                </a:gridCol>
              </a:tblGrid>
              <a:tr h="0">
                <a:tc>
                  <a:txBody>
                    <a:bodyPr/>
                    <a:lstStyle/>
                    <a:p>
                      <a:pPr algn="ctr"/>
                      <a:endParaRPr lang="fr-FR" sz="1200" dirty="0"/>
                    </a:p>
                  </a:txBody>
                  <a:tcPr>
                    <a:lnL w="28575" cap="flat" cmpd="sng" algn="ctr">
                      <a:solidFill>
                        <a:srgbClr val="50BE87"/>
                      </a:solidFill>
                      <a:prstDash val="solid"/>
                      <a:round/>
                      <a:headEnd type="none" w="med" len="med"/>
                      <a:tailEnd type="none" w="med" len="med"/>
                    </a:lnL>
                    <a:lnR w="28575" cap="flat" cmpd="sng" algn="ctr">
                      <a:solidFill>
                        <a:schemeClr val="bg1"/>
                      </a:solidFill>
                      <a:prstDash val="solid"/>
                      <a:round/>
                      <a:headEnd type="none" w="med" len="med"/>
                      <a:tailEnd type="none" w="med" len="med"/>
                    </a:lnR>
                    <a:lnB w="38100" cmpd="sng">
                      <a:noFill/>
                    </a:lnB>
                    <a:solidFill>
                      <a:srgbClr val="50BE87"/>
                    </a:solidFill>
                  </a:tcPr>
                </a:tc>
                <a:tc>
                  <a:txBody>
                    <a:bodyPr/>
                    <a:lstStyle/>
                    <a:p>
                      <a:pPr algn="ctr"/>
                      <a:r>
                        <a:rPr lang="fr-FR" sz="1200" dirty="0">
                          <a:latin typeface="Helvetica 75 Bold" panose="020B0804020202020204" pitchFamily="34" charset="0"/>
                        </a:rPr>
                        <a:t>OI</a:t>
                      </a:r>
                    </a:p>
                  </a:txBody>
                  <a:tcPr anchor="ctr">
                    <a:lnL w="28575" cap="flat" cmpd="sng" algn="ctr">
                      <a:solidFill>
                        <a:schemeClr val="bg1"/>
                      </a:solidFill>
                      <a:prstDash val="solid"/>
                      <a:round/>
                      <a:headEnd type="none" w="med" len="med"/>
                      <a:tailEnd type="none" w="med" len="med"/>
                    </a:lnL>
                    <a:lnB w="38100" cmpd="sng">
                      <a:noFill/>
                    </a:lnB>
                    <a:solidFill>
                      <a:srgbClr val="50BE87"/>
                    </a:solidFill>
                  </a:tcPr>
                </a:tc>
                <a:tc>
                  <a:txBody>
                    <a:bodyPr/>
                    <a:lstStyle/>
                    <a:p>
                      <a:pPr algn="ctr"/>
                      <a:r>
                        <a:rPr lang="fr-FR" sz="1200" dirty="0">
                          <a:latin typeface="Helvetica 75 Bold" panose="020B0804020202020204" pitchFamily="34" charset="0"/>
                        </a:rPr>
                        <a:t>OC</a:t>
                      </a:r>
                    </a:p>
                  </a:txBody>
                  <a:tcPr anchor="ctr">
                    <a:lnR w="28575" cap="flat" cmpd="sng" algn="ctr">
                      <a:solidFill>
                        <a:srgbClr val="50BE87"/>
                      </a:solidFill>
                      <a:prstDash val="solid"/>
                      <a:round/>
                      <a:headEnd type="none" w="med" len="med"/>
                      <a:tailEnd type="none" w="med" len="med"/>
                    </a:lnR>
                    <a:lnB w="38100" cmpd="sng">
                      <a:noFill/>
                    </a:lnB>
                    <a:solidFill>
                      <a:srgbClr val="50BE87"/>
                    </a:solidFill>
                  </a:tcPr>
                </a:tc>
                <a:extLst>
                  <a:ext uri="{0D108BD9-81ED-4DB2-BD59-A6C34878D82A}">
                    <a16:rowId xmlns:a16="http://schemas.microsoft.com/office/drawing/2014/main" val="10000"/>
                  </a:ext>
                </a:extLst>
              </a:tr>
              <a:tr h="0">
                <a:tc rowSpan="2">
                  <a:txBody>
                    <a:bodyPr/>
                    <a:lstStyle/>
                    <a:p>
                      <a:pPr algn="ctr"/>
                      <a:r>
                        <a:rPr lang="fr-FR" sz="1200" dirty="0">
                          <a:latin typeface="Helvetica 75 Bold" panose="020B0804020202020204" pitchFamily="34" charset="0"/>
                        </a:rPr>
                        <a:t>Avantages</a:t>
                      </a:r>
                    </a:p>
                  </a:txBody>
                  <a:tcPr anchor="ctr">
                    <a:lnL w="28575" cap="flat" cmpd="sng" algn="ctr">
                      <a:solidFill>
                        <a:srgbClr val="50BE87"/>
                      </a:solidFill>
                      <a:prstDash val="solid"/>
                      <a:round/>
                      <a:headEnd type="none" w="med" len="med"/>
                      <a:tailEnd type="none" w="med" len="med"/>
                    </a:lnL>
                    <a:lnR w="28575" cap="flat" cmpd="sng" algn="ctr">
                      <a:solidFill>
                        <a:srgbClr val="50BE87"/>
                      </a:solidFill>
                      <a:prstDash val="solid"/>
                      <a:round/>
                      <a:headEnd type="none" w="med" len="med"/>
                      <a:tailEnd type="none" w="med" len="med"/>
                    </a:lnR>
                    <a:lnT w="38100" cmpd="sng">
                      <a:noFill/>
                    </a:lnT>
                    <a:lnB w="12700" cap="flat" cmpd="sng" algn="ctr">
                      <a:solidFill>
                        <a:srgbClr val="50BE87"/>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dk1"/>
                          </a:solidFill>
                          <a:latin typeface="Arial Narrow" panose="020B0606020202030204" pitchFamily="34" charset="0"/>
                          <a:ea typeface="+mn-ea"/>
                          <a:cs typeface="+mn-cs"/>
                        </a:rPr>
                        <a:t>Libération de la RO</a:t>
                      </a:r>
                    </a:p>
                  </a:txBody>
                  <a:tcPr anchor="ctr">
                    <a:lnL w="28575" cap="flat" cmpd="sng" algn="ctr">
                      <a:solidFill>
                        <a:srgbClr val="50BE87"/>
                      </a:solidFill>
                      <a:prstDash val="solid"/>
                      <a:round/>
                      <a:headEnd type="none" w="med" len="med"/>
                      <a:tailEnd type="none" w="med" len="med"/>
                    </a:lnL>
                    <a:lnR w="12700" cap="flat" cmpd="sng" algn="ctr">
                      <a:solidFill>
                        <a:srgbClr val="50BE87"/>
                      </a:solidFill>
                      <a:prstDash val="solid"/>
                      <a:round/>
                      <a:headEnd type="none" w="med" len="med"/>
                      <a:tailEnd type="none" w="med" len="med"/>
                    </a:lnR>
                    <a:lnT w="38100" cmpd="sng">
                      <a:noFill/>
                    </a:lnT>
                    <a:lnB w="12700" cap="flat" cmpd="sng" algn="ctr">
                      <a:solidFill>
                        <a:srgbClr val="50BE87"/>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latin typeface="Helvetica 75 Bold" panose="020B0804020202020204" pitchFamily="34" charset="0"/>
                        </a:rPr>
                        <a:t>Maintien de la </a:t>
                      </a:r>
                      <a:r>
                        <a:rPr lang="fr-FR" sz="1100" b="1" dirty="0" err="1">
                          <a:latin typeface="Consolas" panose="020B0609020204030204" pitchFamily="49" charset="0"/>
                        </a:rPr>
                        <a:t>Cmd_STOC</a:t>
                      </a:r>
                      <a:endParaRPr lang="fr-FR" sz="1200" b="1" dirty="0">
                        <a:latin typeface="Consolas" panose="020B0609020204030204" pitchFamily="49" charset="0"/>
                      </a:endParaRPr>
                    </a:p>
                  </a:txBody>
                  <a:tcPr anchor="ctr">
                    <a:lnL w="12700" cap="flat" cmpd="sng" algn="ctr">
                      <a:solidFill>
                        <a:srgbClr val="50BE87"/>
                      </a:solidFill>
                      <a:prstDash val="solid"/>
                      <a:round/>
                      <a:headEnd type="none" w="med" len="med"/>
                      <a:tailEnd type="none" w="med" len="med"/>
                    </a:lnL>
                    <a:lnR w="28575" cap="flat" cmpd="sng" algn="ctr">
                      <a:solidFill>
                        <a:srgbClr val="50BE87"/>
                      </a:solidFill>
                      <a:prstDash val="solid"/>
                      <a:round/>
                      <a:headEnd type="none" w="med" len="med"/>
                      <a:tailEnd type="none" w="med" len="med"/>
                    </a:lnR>
                    <a:lnT w="38100" cmpd="sng">
                      <a:noFill/>
                    </a:lnT>
                    <a:lnB w="12700" cap="flat" cmpd="sng" algn="ctr">
                      <a:solidFill>
                        <a:srgbClr val="50BE87"/>
                      </a:solidFill>
                      <a:prstDash val="solid"/>
                      <a:round/>
                      <a:headEnd type="none" w="med" len="med"/>
                      <a:tailEnd type="none" w="med" len="med"/>
                    </a:lnB>
                    <a:noFill/>
                  </a:tcPr>
                </a:tc>
                <a:extLst>
                  <a:ext uri="{0D108BD9-81ED-4DB2-BD59-A6C34878D82A}">
                    <a16:rowId xmlns:a16="http://schemas.microsoft.com/office/drawing/2014/main" val="10001"/>
                  </a:ext>
                </a:extLst>
              </a:tr>
              <a:tr h="118755">
                <a:tc vMerge="1">
                  <a:txBody>
                    <a:bodyPr/>
                    <a:lstStyle/>
                    <a:p>
                      <a:endParaRPr lang="fr-FR" sz="1200" dirty="0"/>
                    </a:p>
                  </a:txBody>
                  <a:tcPr>
                    <a:lnL w="28575" cap="flat" cmpd="sng" algn="ctr">
                      <a:solidFill>
                        <a:srgbClr val="50BE87"/>
                      </a:solidFill>
                      <a:prstDash val="solid"/>
                      <a:round/>
                      <a:headEnd type="none" w="med" len="med"/>
                      <a:tailEnd type="none" w="med" len="med"/>
                    </a:lnL>
                    <a:lnR w="28575" cap="flat" cmpd="sng" algn="ctr">
                      <a:solidFill>
                        <a:srgbClr val="50BE87"/>
                      </a:solidFill>
                      <a:prstDash val="solid"/>
                      <a:round/>
                      <a:headEnd type="none" w="med" len="med"/>
                      <a:tailEnd type="none" w="med" len="med"/>
                    </a:lnR>
                    <a:lnT w="12700" cap="flat" cmpd="sng" algn="ctr">
                      <a:solidFill>
                        <a:srgbClr val="50BE87"/>
                      </a:solidFill>
                      <a:prstDash val="solid"/>
                      <a:round/>
                      <a:headEnd type="none" w="med" len="med"/>
                      <a:tailEnd type="none" w="med" len="med"/>
                    </a:lnT>
                    <a:lnB w="12700" cap="flat" cmpd="sng" algn="ctr">
                      <a:solidFill>
                        <a:srgbClr val="50BE87"/>
                      </a:solidFill>
                      <a:prstDash val="solid"/>
                      <a:round/>
                      <a:headEnd type="none" w="med" len="med"/>
                      <a:tailEnd type="none" w="med" len="med"/>
                    </a:lnB>
                    <a:no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latin typeface="Helvetica 75 Bold" panose="020B0804020202020204" pitchFamily="34" charset="0"/>
                        </a:rPr>
                        <a:t>Mise en œuvre simplifiée</a:t>
                      </a:r>
                    </a:p>
                  </a:txBody>
                  <a:tcPr anchor="ctr">
                    <a:lnL w="28575" cap="flat" cmpd="sng" algn="ctr">
                      <a:solidFill>
                        <a:srgbClr val="50BE87"/>
                      </a:solidFill>
                      <a:prstDash val="solid"/>
                      <a:round/>
                      <a:headEnd type="none" w="med" len="med"/>
                      <a:tailEnd type="none" w="med" len="med"/>
                    </a:lnL>
                    <a:lnR w="28575" cap="flat" cmpd="sng" algn="ctr">
                      <a:solidFill>
                        <a:srgbClr val="50BE87"/>
                      </a:solidFill>
                      <a:prstDash val="solid"/>
                      <a:round/>
                      <a:headEnd type="none" w="med" len="med"/>
                      <a:tailEnd type="none" w="med" len="med"/>
                    </a:lnR>
                    <a:lnT w="12700" cap="flat" cmpd="sng" algn="ctr">
                      <a:solidFill>
                        <a:srgbClr val="50BE87"/>
                      </a:solidFill>
                      <a:prstDash val="solid"/>
                      <a:round/>
                      <a:headEnd type="none" w="med" len="med"/>
                      <a:tailEnd type="none" w="med" len="med"/>
                    </a:lnT>
                    <a:lnB w="12700" cap="flat" cmpd="sng" algn="ctr">
                      <a:solidFill>
                        <a:srgbClr val="50BE87"/>
                      </a:solidFill>
                      <a:prstDash val="solid"/>
                      <a:round/>
                      <a:headEnd type="none" w="med" len="med"/>
                      <a:tailEnd type="none" w="med" len="med"/>
                    </a:lnB>
                    <a:noFill/>
                  </a:tcPr>
                </a:tc>
                <a:tc hMerge="1">
                  <a:txBody>
                    <a:bodyPr/>
                    <a:lstStyle/>
                    <a:p>
                      <a:endParaRPr lang="fr-FR"/>
                    </a:p>
                  </a:txBody>
                  <a:tcPr/>
                </a:tc>
                <a:extLst>
                  <a:ext uri="{0D108BD9-81ED-4DB2-BD59-A6C34878D82A}">
                    <a16:rowId xmlns:a16="http://schemas.microsoft.com/office/drawing/2014/main" val="10002"/>
                  </a:ext>
                </a:extLst>
              </a:tr>
              <a:tr h="118755">
                <a:tc>
                  <a:txBody>
                    <a:bodyPr/>
                    <a:lstStyle/>
                    <a:p>
                      <a:pPr algn="ctr"/>
                      <a:r>
                        <a:rPr lang="fr-FR" sz="1200" b="1" dirty="0">
                          <a:latin typeface="Arial Narrow" panose="020B0606020202030204" pitchFamily="34" charset="0"/>
                        </a:rPr>
                        <a:t>Inconvénients</a:t>
                      </a:r>
                    </a:p>
                  </a:txBody>
                  <a:tcPr anchor="ctr">
                    <a:lnL w="28575" cap="flat" cmpd="sng" algn="ctr">
                      <a:solidFill>
                        <a:srgbClr val="50BE87"/>
                      </a:solidFill>
                      <a:prstDash val="solid"/>
                      <a:round/>
                      <a:headEnd type="none" w="med" len="med"/>
                      <a:tailEnd type="none" w="med" len="med"/>
                    </a:lnL>
                    <a:lnR w="28575" cap="flat" cmpd="sng" algn="ctr">
                      <a:solidFill>
                        <a:srgbClr val="50BE87"/>
                      </a:solidFill>
                      <a:prstDash val="solid"/>
                      <a:round/>
                      <a:headEnd type="none" w="med" len="med"/>
                      <a:tailEnd type="none" w="med" len="med"/>
                    </a:lnR>
                    <a:lnT w="12700" cap="flat" cmpd="sng" algn="ctr">
                      <a:solidFill>
                        <a:srgbClr val="50BE87"/>
                      </a:solidFill>
                      <a:prstDash val="solid"/>
                      <a:round/>
                      <a:headEnd type="none" w="med" len="med"/>
                      <a:tailEnd type="none" w="med" len="med"/>
                    </a:lnT>
                    <a:lnB w="28575" cap="flat" cmpd="sng" algn="ctr">
                      <a:solidFill>
                        <a:srgbClr val="50BE87"/>
                      </a:solidFill>
                      <a:prstDash val="solid"/>
                      <a:round/>
                      <a:headEnd type="none" w="med" len="med"/>
                      <a:tailEnd type="none" w="med" len="med"/>
                    </a:lnB>
                    <a:noFill/>
                  </a:tcPr>
                </a:tc>
                <a:tc gridSpan="2">
                  <a:txBody>
                    <a:bodyPr/>
                    <a:lstStyle/>
                    <a:p>
                      <a:pPr algn="ctr"/>
                      <a:r>
                        <a:rPr lang="fr-FR" sz="1200" dirty="0">
                          <a:latin typeface="Helvetica 75 Bold" panose="020B0804020202020204" pitchFamily="34" charset="0"/>
                        </a:rPr>
                        <a:t>La</a:t>
                      </a:r>
                      <a:r>
                        <a:rPr lang="fr-FR" sz="1200" baseline="0" dirty="0">
                          <a:latin typeface="Helvetica 75 Bold" panose="020B0804020202020204" pitchFamily="34" charset="0"/>
                        </a:rPr>
                        <a:t> RO HOTLINE implique la mise à jour de la RO par l’OC</a:t>
                      </a:r>
                      <a:endParaRPr lang="fr-FR" sz="1200" dirty="0">
                        <a:latin typeface="Helvetica 75 Bold" panose="020B0804020202020204" pitchFamily="34" charset="0"/>
                      </a:endParaRPr>
                    </a:p>
                  </a:txBody>
                  <a:tcPr anchor="ctr">
                    <a:lnL w="28575" cap="flat" cmpd="sng" algn="ctr">
                      <a:solidFill>
                        <a:srgbClr val="50BE87"/>
                      </a:solidFill>
                      <a:prstDash val="solid"/>
                      <a:round/>
                      <a:headEnd type="none" w="med" len="med"/>
                      <a:tailEnd type="none" w="med" len="med"/>
                    </a:lnL>
                    <a:lnR w="28575" cap="flat" cmpd="sng" algn="ctr">
                      <a:solidFill>
                        <a:srgbClr val="50BE87"/>
                      </a:solidFill>
                      <a:prstDash val="solid"/>
                      <a:round/>
                      <a:headEnd type="none" w="med" len="med"/>
                      <a:tailEnd type="none" w="med" len="med"/>
                    </a:lnR>
                    <a:lnT w="12700" cap="flat" cmpd="sng" algn="ctr">
                      <a:solidFill>
                        <a:srgbClr val="50BE87"/>
                      </a:solidFill>
                      <a:prstDash val="solid"/>
                      <a:round/>
                      <a:headEnd type="none" w="med" len="med"/>
                      <a:tailEnd type="none" w="med" len="med"/>
                    </a:lnT>
                    <a:lnB w="28575" cap="flat" cmpd="sng" algn="ctr">
                      <a:solidFill>
                        <a:srgbClr val="50BE87"/>
                      </a:solidFill>
                      <a:prstDash val="solid"/>
                      <a:round/>
                      <a:headEnd type="none" w="med" len="med"/>
                      <a:tailEnd type="none" w="med" len="med"/>
                    </a:lnB>
                    <a:noFill/>
                  </a:tcPr>
                </a:tc>
                <a:tc hMerge="1">
                  <a:txBody>
                    <a:bodyPr/>
                    <a:lstStyle/>
                    <a:p>
                      <a:endParaRPr lang="fr-FR" sz="12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578102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174</Words>
  <Application>Microsoft Office PowerPoint</Application>
  <PresentationFormat>Grand écran</PresentationFormat>
  <Paragraphs>20</Paragraphs>
  <Slides>3</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vt:i4>
      </vt:variant>
    </vt:vector>
  </HeadingPairs>
  <TitlesOfParts>
    <vt:vector size="12" baseType="lpstr">
      <vt:lpstr>Arial</vt:lpstr>
      <vt:lpstr>Arial Narrow</vt:lpstr>
      <vt:lpstr>Calibri</vt:lpstr>
      <vt:lpstr>Calibri Light</vt:lpstr>
      <vt:lpstr>Consolas</vt:lpstr>
      <vt:lpstr>Helvetica 55 Roman</vt:lpstr>
      <vt:lpstr>Helvetica 75 Bold</vt:lpstr>
      <vt:lpstr>Wingdings</vt:lpstr>
      <vt:lpstr>Thème Office</vt:lpstr>
      <vt:lpstr>Libération de route optique</vt:lpstr>
      <vt:lpstr>Information de l’OC par l’OI</vt:lpstr>
      <vt:lpstr>Scénario 3</vt:lpstr>
    </vt:vector>
  </TitlesOfParts>
  <Company>Orange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Libération de route optique / scénario 3</dc:title>
  <dc:creator>AINS Laurent OWF/DMWF</dc:creator>
  <cp:lastModifiedBy>Corinne GERARD</cp:lastModifiedBy>
  <cp:revision>3</cp:revision>
  <dcterms:created xsi:type="dcterms:W3CDTF">2022-04-06T06:46:10Z</dcterms:created>
  <dcterms:modified xsi:type="dcterms:W3CDTF">2022-04-13T15:39:01Z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7222825-62ea-40f3-96b5-5375c07996e2_Enabled">
    <vt:lpwstr>true</vt:lpwstr>
  </property>
  <property fmtid="{D5CDD505-2E9C-101B-9397-08002B2CF9AE}" pid="3" name="MSIP_Label_07222825-62ea-40f3-96b5-5375c07996e2_SetDate">
    <vt:lpwstr>2022-04-06T06:54:29Z</vt:lpwstr>
  </property>
  <property fmtid="{D5CDD505-2E9C-101B-9397-08002B2CF9AE}" pid="4" name="MSIP_Label_07222825-62ea-40f3-96b5-5375c07996e2_Method">
    <vt:lpwstr>Privileged</vt:lpwstr>
  </property>
  <property fmtid="{D5CDD505-2E9C-101B-9397-08002B2CF9AE}" pid="5" name="MSIP_Label_07222825-62ea-40f3-96b5-5375c07996e2_Name">
    <vt:lpwstr>unrestricted_parent.2</vt:lpwstr>
  </property>
  <property fmtid="{D5CDD505-2E9C-101B-9397-08002B2CF9AE}" pid="6" name="MSIP_Label_07222825-62ea-40f3-96b5-5375c07996e2_SiteId">
    <vt:lpwstr>90c7a20a-f34b-40bf-bc48-b9253b6f5d20</vt:lpwstr>
  </property>
  <property fmtid="{D5CDD505-2E9C-101B-9397-08002B2CF9AE}" pid="7" name="MSIP_Label_07222825-62ea-40f3-96b5-5375c07996e2_ActionId">
    <vt:lpwstr>35b888c1-18a7-4b75-9a49-73585d1194f4</vt:lpwstr>
  </property>
  <property fmtid="{D5CDD505-2E9C-101B-9397-08002B2CF9AE}" pid="8" name="MSIP_Label_07222825-62ea-40f3-96b5-5375c07996e2_ContentBits">
    <vt:lpwstr>0</vt:lpwstr>
  </property>
</Properties>
</file>